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19"/>
  </p:notesMasterIdLst>
  <p:sldIdLst>
    <p:sldId id="256" r:id="rId5"/>
    <p:sldId id="259" r:id="rId6"/>
    <p:sldId id="268" r:id="rId7"/>
    <p:sldId id="258" r:id="rId8"/>
    <p:sldId id="260" r:id="rId9"/>
    <p:sldId id="271" r:id="rId10"/>
    <p:sldId id="261" r:id="rId11"/>
    <p:sldId id="262" r:id="rId12"/>
    <p:sldId id="263" r:id="rId13"/>
    <p:sldId id="264" r:id="rId14"/>
    <p:sldId id="265" r:id="rId15"/>
    <p:sldId id="270" r:id="rId16"/>
    <p:sldId id="266" r:id="rId17"/>
    <p:sldId id="267" r:id="rId18"/>
  </p:sldIdLst>
  <p:sldSz cx="12192000" cy="6858000"/>
  <p:notesSz cx="6858000" cy="21526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12"/>
    <p:restoredTop sz="85170" autoAdjust="0"/>
  </p:normalViewPr>
  <p:slideViewPr>
    <p:cSldViewPr snapToGrid="0">
      <p:cViewPr>
        <p:scale>
          <a:sx n="97" d="100"/>
          <a:sy n="97" d="100"/>
        </p:scale>
        <p:origin x="118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1E78E-0D84-4FA0-A5E2-F5B28BF2AEE1}" type="datetimeFigureOut">
              <a:rPr lang="en-US" smtClean="0"/>
              <a:t>9/6/19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B67C1-D7A8-4B01-9E0F-CF96320D04A5}" type="slidenum">
              <a:rPr lang="en-US" smtClean="0"/>
              <a:t>‹#›</a:t>
            </a:fld>
            <a:endParaRPr lang="en-US"/>
          </a:p>
        </p:txBody>
      </p:sp>
    </p:spTree>
    <p:extLst>
      <p:ext uri="{BB962C8B-B14F-4D97-AF65-F5344CB8AC3E}">
        <p14:creationId xmlns:p14="http://schemas.microsoft.com/office/powerpoint/2010/main" val="21308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WU8o8JNg6y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WU8o8JNg6y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Resting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Welcome, introductions, and set meeting agenda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Thank everyone, then introduce yourself and volunteers</a:t>
            </a:r>
            <a:endParaRPr lang="en-US" dirty="0"/>
          </a:p>
        </p:txBody>
      </p:sp>
      <p:sp>
        <p:nvSpPr>
          <p:cNvPr id="4" name="Slide Number Placeholder 3"/>
          <p:cNvSpPr>
            <a:spLocks noGrp="1"/>
          </p:cNvSpPr>
          <p:nvPr>
            <p:ph type="sldNum" sz="quarter" idx="10"/>
          </p:nvPr>
        </p:nvSpPr>
        <p:spPr/>
        <p:txBody>
          <a:bodyPr/>
          <a:lstStyle/>
          <a:p>
            <a:fld id="{2A0B67C1-D7A8-4B01-9E0F-CF96320D04A5}" type="slidenum">
              <a:rPr lang="en-US" smtClean="0"/>
              <a:t>1</a:t>
            </a:fld>
            <a:endParaRPr lang="en-US"/>
          </a:p>
        </p:txBody>
      </p:sp>
    </p:spTree>
    <p:extLst>
      <p:ext uri="{BB962C8B-B14F-4D97-AF65-F5344CB8AC3E}">
        <p14:creationId xmlns:p14="http://schemas.microsoft.com/office/powerpoint/2010/main" val="3553535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Family Girl Scout presentation</a:t>
            </a:r>
            <a:endParaRPr lang="en-US" sz="1200" kern="1200" dirty="0">
              <a:solidFill>
                <a:schemeClr val="tx1"/>
              </a:solidFill>
              <a:effectLst/>
              <a:latin typeface="+mn-lt"/>
              <a:ea typeface="+mn-ea"/>
              <a:cs typeface="+mn-cs"/>
            </a:endParaRPr>
          </a:p>
          <a:p>
            <a:pPr lvl="1"/>
            <a:r>
              <a:rPr lang="en-US" sz="1200" b="1" i="1" kern="1200" dirty="0">
                <a:solidFill>
                  <a:schemeClr val="tx1"/>
                </a:solidFill>
                <a:effectLst/>
                <a:latin typeface="+mn-lt"/>
                <a:ea typeface="+mn-ea"/>
                <a:cs typeface="+mn-cs"/>
              </a:rPr>
              <a:t>What does she gain?</a:t>
            </a:r>
            <a:r>
              <a:rPr lang="en-US" sz="14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A lifetime of leadership! Being a Girl Scout helps girls thrive in give key ways.</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She will get to develop a strong sense of self, </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display positive values,</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seek challenges and learn from setbacks, </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form and maintain healthy relationships, and</a:t>
            </a:r>
          </a:p>
          <a:p>
            <a:pPr lvl="2"/>
            <a:r>
              <a:rPr lang="en-US" sz="1200" i="1" kern="1200" dirty="0">
                <a:solidFill>
                  <a:schemeClr val="tx1"/>
                </a:solidFill>
                <a:effectLst/>
                <a:latin typeface="+mn-lt"/>
                <a:ea typeface="+mn-ea"/>
                <a:cs typeface="+mn-cs"/>
              </a:rPr>
              <a:t>Learn to identify and solve problems in her community</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A0B67C1-D7A8-4B01-9E0F-CF96320D04A5}" type="slidenum">
              <a:rPr lang="en-US" smtClean="0"/>
              <a:t>10</a:t>
            </a:fld>
            <a:endParaRPr lang="en-US"/>
          </a:p>
        </p:txBody>
      </p:sp>
    </p:spTree>
    <p:extLst>
      <p:ext uri="{BB962C8B-B14F-4D97-AF65-F5344CB8AC3E}">
        <p14:creationId xmlns:p14="http://schemas.microsoft.com/office/powerpoint/2010/main" val="81060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Family Girl Scout presentation</a:t>
            </a:r>
            <a:endParaRPr lang="en-US" sz="1200" kern="1200" dirty="0">
              <a:solidFill>
                <a:schemeClr val="tx1"/>
              </a:solidFill>
              <a:effectLst/>
              <a:latin typeface="+mn-lt"/>
              <a:ea typeface="+mn-ea"/>
              <a:cs typeface="+mn-cs"/>
            </a:endParaRPr>
          </a:p>
          <a:p>
            <a:pPr lvl="1"/>
            <a:r>
              <a:rPr lang="en-US" sz="1200" b="1" i="1" kern="1200" dirty="0">
                <a:solidFill>
                  <a:schemeClr val="tx1"/>
                </a:solidFill>
                <a:effectLst/>
                <a:latin typeface="+mn-lt"/>
                <a:ea typeface="+mn-ea"/>
                <a:cs typeface="+mn-cs"/>
              </a:rPr>
              <a:t>What does a troop leader do?</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As a troop leader, you guide a group of girls—a “troop”—and mentor them as they make new friends, practice a lifetime of leadership with girl-led activities, and so much more!</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You will be part of a network of thousands of talented volunteers just like you.</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We have a resource website for registered volunteers with training, planning guides, activity plans, field trip opportunities, forms, role descriptions, and more. </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You’ll also have access to Girl Scout staff who are dedicated to helping you succeed. </a:t>
            </a:r>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0B67C1-D7A8-4B01-9E0F-CF96320D04A5}" type="slidenum">
              <a:rPr lang="en-US" smtClean="0"/>
              <a:t>11</a:t>
            </a:fld>
            <a:endParaRPr lang="en-US"/>
          </a:p>
        </p:txBody>
      </p:sp>
    </p:spTree>
    <p:extLst>
      <p:ext uri="{BB962C8B-B14F-4D97-AF65-F5344CB8AC3E}">
        <p14:creationId xmlns:p14="http://schemas.microsoft.com/office/powerpoint/2010/main" val="394004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basic membership facts most families are interested in.</a:t>
            </a:r>
          </a:p>
        </p:txBody>
      </p:sp>
      <p:sp>
        <p:nvSpPr>
          <p:cNvPr id="4" name="Slide Number Placeholder 3"/>
          <p:cNvSpPr>
            <a:spLocks noGrp="1"/>
          </p:cNvSpPr>
          <p:nvPr>
            <p:ph type="sldNum" sz="quarter" idx="10"/>
          </p:nvPr>
        </p:nvSpPr>
        <p:spPr/>
        <p:txBody>
          <a:bodyPr/>
          <a:lstStyle/>
          <a:p>
            <a:fld id="{2A0B67C1-D7A8-4B01-9E0F-CF96320D04A5}" type="slidenum">
              <a:rPr lang="en-US" smtClean="0"/>
              <a:t>12</a:t>
            </a:fld>
            <a:endParaRPr lang="en-US"/>
          </a:p>
        </p:txBody>
      </p:sp>
    </p:spTree>
    <p:extLst>
      <p:ext uri="{BB962C8B-B14F-4D97-AF65-F5344CB8AC3E}">
        <p14:creationId xmlns:p14="http://schemas.microsoft.com/office/powerpoint/2010/main" val="237780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families based on school or grade level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Tell adults and girls when it is time to regroup, and how to find a table</a:t>
            </a:r>
          </a:p>
          <a:p>
            <a:pPr lvl="1"/>
            <a:r>
              <a:rPr lang="en-US" sz="1200" kern="1200" dirty="0">
                <a:solidFill>
                  <a:schemeClr val="tx1"/>
                </a:solidFill>
                <a:effectLst/>
                <a:latin typeface="+mn-lt"/>
                <a:ea typeface="+mn-ea"/>
                <a:cs typeface="+mn-cs"/>
              </a:rPr>
              <a:t>Use table tents to indicate table groupings</a:t>
            </a:r>
          </a:p>
          <a:p>
            <a:pPr lvl="0"/>
            <a:r>
              <a:rPr lang="en-US" sz="1200" kern="1200" dirty="0">
                <a:solidFill>
                  <a:schemeClr val="tx1"/>
                </a:solidFill>
                <a:effectLst/>
                <a:latin typeface="+mn-lt"/>
                <a:ea typeface="+mn-ea"/>
                <a:cs typeface="+mn-cs"/>
              </a:rPr>
              <a:t>Encourage rapport building among families by getting them to talk to each other</a:t>
            </a:r>
          </a:p>
          <a:p>
            <a:pPr lvl="1"/>
            <a:r>
              <a:rPr lang="en-US" sz="1200" kern="1200" dirty="0">
                <a:solidFill>
                  <a:schemeClr val="tx1"/>
                </a:solidFill>
                <a:effectLst/>
                <a:latin typeface="+mn-lt"/>
                <a:ea typeface="+mn-ea"/>
                <a:cs typeface="+mn-cs"/>
              </a:rPr>
              <a:t>Let families know their table may be their potential troop</a:t>
            </a:r>
          </a:p>
          <a:p>
            <a:pPr lvl="1"/>
            <a:r>
              <a:rPr lang="en-US" sz="1200" kern="1200" dirty="0">
                <a:solidFill>
                  <a:schemeClr val="tx1"/>
                </a:solidFill>
                <a:effectLst/>
                <a:latin typeface="+mn-lt"/>
                <a:ea typeface="+mn-ea"/>
                <a:cs typeface="+mn-cs"/>
              </a:rPr>
              <a:t>Did their girls get a chance to meet during the activity?</a:t>
            </a:r>
          </a:p>
          <a:p>
            <a:pPr lvl="1"/>
            <a:r>
              <a:rPr lang="en-US" sz="1200" kern="1200" dirty="0">
                <a:solidFill>
                  <a:schemeClr val="tx1"/>
                </a:solidFill>
                <a:effectLst/>
                <a:latin typeface="+mn-lt"/>
                <a:ea typeface="+mn-ea"/>
                <a:cs typeface="+mn-cs"/>
              </a:rPr>
              <a:t>Have they discussed who may be interested in volunteering?</a:t>
            </a:r>
          </a:p>
          <a:p>
            <a:r>
              <a:rPr lang="en-US" dirty="0"/>
              <a:t>------------------------------------</a:t>
            </a:r>
          </a:p>
          <a:p>
            <a:r>
              <a:rPr lang="en-US" sz="1200" b="1" kern="1200" dirty="0">
                <a:solidFill>
                  <a:schemeClr val="tx1"/>
                </a:solidFill>
                <a:effectLst/>
                <a:latin typeface="+mn-lt"/>
                <a:ea typeface="+mn-ea"/>
                <a:cs typeface="+mn-cs"/>
              </a:rPr>
              <a:t>Make the volunteer ask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Inviting adults to volunteer is giving them an awesome opportunity, don’t be afraid to ask if they’re ready to join and be a troop leader—maybe they just have more questions or be waiting on you to help them ‘form’ their troop</a:t>
            </a:r>
          </a:p>
          <a:p>
            <a:pPr lvl="1"/>
            <a:r>
              <a:rPr lang="en-US" sz="1200" i="1" kern="1200" dirty="0">
                <a:solidFill>
                  <a:schemeClr val="tx1"/>
                </a:solidFill>
                <a:effectLst/>
                <a:latin typeface="+mn-lt"/>
                <a:ea typeface="+mn-ea"/>
                <a:cs typeface="+mn-cs"/>
              </a:rPr>
              <a:t>“Are you ready to register as a troop leader? What other questions can I answer for you?”</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Bring up the team-led option if you find the adults are reluctant, unable to commit, or mention being too busy to lead a troop</a:t>
            </a:r>
          </a:p>
          <a:p>
            <a:pPr lvl="1"/>
            <a:r>
              <a:rPr lang="en-US" sz="1200" i="1" kern="1200" dirty="0">
                <a:solidFill>
                  <a:schemeClr val="tx1"/>
                </a:solidFill>
                <a:effectLst/>
                <a:latin typeface="+mn-lt"/>
                <a:ea typeface="+mn-ea"/>
                <a:cs typeface="+mn-cs"/>
              </a:rPr>
              <a:t>“Often in these situations, we recommend forming a team-led troop… We would still need one parent to be listed as the official troop leader, but they take on more of an administrative role – communicating meeting schedules, welcoming new girls to the troop, or registering the troop for an event. If this option sounds good to you all, we can determine what roles everyone would like to play in the troop’s leadership”</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using the Recruitment Event PowerPoint, leave on slide 11.</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r>
              <a:rPr lang="en-US" sz="1200" b="1" kern="1200" dirty="0">
                <a:solidFill>
                  <a:schemeClr val="tx1"/>
                </a:solidFill>
                <a:effectLst/>
                <a:latin typeface="+mn-lt"/>
                <a:ea typeface="+mn-ea"/>
                <a:cs typeface="+mn-cs"/>
              </a:rPr>
              <a:t>Register girls and volunteers as new Girl Scout members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girls are registering but no leader steps forward, remind adults of the team-led option as a way for their girl to get started now, instead of being placed on a waiting list..</a:t>
            </a:r>
          </a:p>
          <a:p>
            <a:pPr lvl="1"/>
            <a:r>
              <a:rPr lang="en-US" sz="1200" i="1" kern="1200" dirty="0">
                <a:solidFill>
                  <a:schemeClr val="tx1"/>
                </a:solidFill>
                <a:effectLst/>
                <a:latin typeface="+mn-lt"/>
                <a:ea typeface="+mn-ea"/>
                <a:cs typeface="+mn-cs"/>
              </a:rPr>
              <a:t>“A lot of families enjoy this team-led approach, it gives all parents an opportunity to be involved in their girls’ troop, and the time commitment needed from each person is lower.”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0B67C1-D7A8-4B01-9E0F-CF96320D04A5}" type="slidenum">
              <a:rPr lang="en-US" smtClean="0"/>
              <a:t>13</a:t>
            </a:fld>
            <a:endParaRPr lang="en-US"/>
          </a:p>
        </p:txBody>
      </p:sp>
    </p:spTree>
    <p:extLst>
      <p:ext uri="{BB962C8B-B14F-4D97-AF65-F5344CB8AC3E}">
        <p14:creationId xmlns:p14="http://schemas.microsoft.com/office/powerpoint/2010/main" val="1198754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Closing and thank you</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Next steps can vary greatly depending on the status of the troop, if a leader has been identified, etc. Covering these aspects of next steps helps to solidify expectations and make sure everyone is clear about the plan ahead</a:t>
            </a:r>
          </a:p>
          <a:p>
            <a:pPr lvl="1"/>
            <a:r>
              <a:rPr lang="en-US" sz="1200" kern="1200">
                <a:solidFill>
                  <a:schemeClr val="tx1"/>
                </a:solidFill>
                <a:effectLst/>
                <a:latin typeface="+mn-lt"/>
                <a:ea typeface="+mn-ea"/>
                <a:cs typeface="+mn-cs"/>
              </a:rPr>
              <a:t>Timeline – when can they expect follow up?</a:t>
            </a:r>
          </a:p>
          <a:p>
            <a:pPr lvl="1"/>
            <a:r>
              <a:rPr lang="en-US" sz="1200" kern="1200">
                <a:solidFill>
                  <a:schemeClr val="tx1"/>
                </a:solidFill>
                <a:effectLst/>
                <a:latin typeface="+mn-lt"/>
                <a:ea typeface="+mn-ea"/>
                <a:cs typeface="+mn-cs"/>
              </a:rPr>
              <a:t>What they need to do next (for example, troop leaders complete a background check)</a:t>
            </a:r>
          </a:p>
          <a:p>
            <a:endParaRPr lang="en-US"/>
          </a:p>
        </p:txBody>
      </p:sp>
      <p:sp>
        <p:nvSpPr>
          <p:cNvPr id="4" name="Slide Number Placeholder 3"/>
          <p:cNvSpPr>
            <a:spLocks noGrp="1"/>
          </p:cNvSpPr>
          <p:nvPr>
            <p:ph type="sldNum" sz="quarter" idx="10"/>
          </p:nvPr>
        </p:nvSpPr>
        <p:spPr/>
        <p:txBody>
          <a:bodyPr/>
          <a:lstStyle/>
          <a:p>
            <a:fld id="{2A0B67C1-D7A8-4B01-9E0F-CF96320D04A5}" type="slidenum">
              <a:rPr lang="en-US" smtClean="0"/>
              <a:t>14</a:t>
            </a:fld>
            <a:endParaRPr lang="en-US"/>
          </a:p>
        </p:txBody>
      </p:sp>
    </p:spTree>
    <p:extLst>
      <p:ext uri="{BB962C8B-B14F-4D97-AF65-F5344CB8AC3E}">
        <p14:creationId xmlns:p14="http://schemas.microsoft.com/office/powerpoint/2010/main" val="38389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Welcome, introductions, and set meeting agenda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Give a brief overview of the agenda </a:t>
            </a:r>
          </a:p>
          <a:p>
            <a:pPr lvl="1"/>
            <a:r>
              <a:rPr lang="en-US" sz="1200" i="1" kern="1200" dirty="0">
                <a:solidFill>
                  <a:schemeClr val="tx1"/>
                </a:solidFill>
                <a:effectLst/>
                <a:latin typeface="+mn-lt"/>
                <a:ea typeface="+mn-ea"/>
                <a:cs typeface="+mn-cs"/>
              </a:rPr>
              <a:t>“We’ll be taking the next___ minutes to provide you more info about Girl Scouts, identify leaders and volunteers, then help you register and form troops!”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Clarify purpose and set expectations</a:t>
            </a:r>
          </a:p>
          <a:p>
            <a:pPr lvl="1"/>
            <a:r>
              <a:rPr lang="en-US" sz="1200" i="1" kern="1200" dirty="0">
                <a:solidFill>
                  <a:schemeClr val="tx1"/>
                </a:solidFill>
                <a:effectLst/>
                <a:latin typeface="+mn-lt"/>
                <a:ea typeface="+mn-ea"/>
                <a:cs typeface="+mn-cs"/>
              </a:rPr>
              <a:t>“Tonight, we want to help you decide if Girl Scouts is a good fit and form new troops—each troop needs at least one adult to volunteer as leader.”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Address the possible interest around being a leader, watch for reactions</a:t>
            </a:r>
          </a:p>
          <a:p>
            <a:pPr lvl="1"/>
            <a:r>
              <a:rPr lang="en-US" sz="1200" kern="1200" dirty="0">
                <a:solidFill>
                  <a:schemeClr val="tx1"/>
                </a:solidFill>
                <a:effectLst/>
                <a:latin typeface="+mn-lt"/>
                <a:ea typeface="+mn-ea"/>
                <a:cs typeface="+mn-cs"/>
              </a:rPr>
              <a:t>Excited and ready to lead their girl’s troop</a:t>
            </a:r>
          </a:p>
          <a:p>
            <a:pPr lvl="1"/>
            <a:r>
              <a:rPr lang="en-US" sz="1200" kern="1200" dirty="0">
                <a:solidFill>
                  <a:schemeClr val="tx1"/>
                </a:solidFill>
                <a:effectLst/>
                <a:latin typeface="+mn-lt"/>
                <a:ea typeface="+mn-ea"/>
                <a:cs typeface="+mn-cs"/>
              </a:rPr>
              <a:t>Interested but have questions</a:t>
            </a:r>
          </a:p>
          <a:p>
            <a:pPr lvl="1"/>
            <a:r>
              <a:rPr lang="en-US" sz="1200" kern="1200" dirty="0">
                <a:solidFill>
                  <a:schemeClr val="tx1"/>
                </a:solidFill>
                <a:effectLst/>
                <a:latin typeface="+mn-lt"/>
                <a:ea typeface="+mn-ea"/>
                <a:cs typeface="+mn-cs"/>
              </a:rPr>
              <a:t>Some may decide to do what we call a ‘team-led’ troop where all parents register as volunteers and take turns facilitating troop meetings</a:t>
            </a:r>
          </a:p>
          <a:p>
            <a:pPr lvl="0"/>
            <a:r>
              <a:rPr lang="en-US" sz="1200" kern="1200" dirty="0">
                <a:solidFill>
                  <a:schemeClr val="tx1"/>
                </a:solidFill>
                <a:effectLst/>
                <a:latin typeface="+mn-lt"/>
                <a:ea typeface="+mn-ea"/>
                <a:cs typeface="+mn-cs"/>
              </a:rPr>
              <a:t>Prepare them for what the outcome could look like if no leaders step forward</a:t>
            </a:r>
          </a:p>
          <a:p>
            <a:pPr lvl="1"/>
            <a:r>
              <a:rPr lang="en-US" sz="1200" i="1" kern="1200" dirty="0">
                <a:solidFill>
                  <a:schemeClr val="tx1"/>
                </a:solidFill>
                <a:effectLst/>
                <a:latin typeface="+mn-lt"/>
                <a:ea typeface="+mn-ea"/>
                <a:cs typeface="+mn-cs"/>
              </a:rPr>
              <a:t>“…we can still get your girl signed up and placed on our waiting list—River Valleys will work to identify a troop for your girl to join in the area which could take a month or longer, or she could choose to participate as an individual Girl Scout, called a Juliette.”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Dedicate time to interested families by creating an environment where it’s okay to say no.</a:t>
            </a:r>
          </a:p>
          <a:p>
            <a:pPr lvl="1"/>
            <a:r>
              <a:rPr lang="en-US" sz="1200" i="1" kern="1200" dirty="0">
                <a:solidFill>
                  <a:schemeClr val="tx1"/>
                </a:solidFill>
                <a:effectLst/>
                <a:latin typeface="+mn-lt"/>
                <a:ea typeface="+mn-ea"/>
                <a:cs typeface="+mn-cs"/>
              </a:rPr>
              <a:t>“If you decide at the end of the evening that it isn’t a good fit – or isn’t going to work for your family right now – that’s totally okay! Please take my contact information and feel free to reach out if you have interest down the road.”</a:t>
            </a:r>
          </a:p>
          <a:p>
            <a:endParaRPr lang="en-US" dirty="0"/>
          </a:p>
        </p:txBody>
      </p:sp>
      <p:sp>
        <p:nvSpPr>
          <p:cNvPr id="4" name="Slide Number Placeholder 3"/>
          <p:cNvSpPr>
            <a:spLocks noGrp="1"/>
          </p:cNvSpPr>
          <p:nvPr>
            <p:ph type="sldNum" sz="quarter" idx="10"/>
          </p:nvPr>
        </p:nvSpPr>
        <p:spPr/>
        <p:txBody>
          <a:bodyPr/>
          <a:lstStyle/>
          <a:p>
            <a:fld id="{2A0B67C1-D7A8-4B01-9E0F-CF96320D04A5}" type="slidenum">
              <a:rPr lang="en-US" smtClean="0"/>
              <a:t>2</a:t>
            </a:fld>
            <a:endParaRPr lang="en-US"/>
          </a:p>
        </p:txBody>
      </p:sp>
    </p:spTree>
    <p:extLst>
      <p:ext uri="{BB962C8B-B14F-4D97-AF65-F5344CB8AC3E}">
        <p14:creationId xmlns:p14="http://schemas.microsoft.com/office/powerpoint/2010/main" val="184890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Check-in, testimonial(s), and girl video</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Find out what matters to families first... then share based on what they care about</a:t>
            </a:r>
          </a:p>
          <a:p>
            <a:endParaRPr lang="en-US"/>
          </a:p>
        </p:txBody>
      </p:sp>
      <p:sp>
        <p:nvSpPr>
          <p:cNvPr id="4" name="Slide Number Placeholder 3"/>
          <p:cNvSpPr>
            <a:spLocks noGrp="1"/>
          </p:cNvSpPr>
          <p:nvPr>
            <p:ph type="sldNum" sz="quarter" idx="10"/>
          </p:nvPr>
        </p:nvSpPr>
        <p:spPr/>
        <p:txBody>
          <a:bodyPr/>
          <a:lstStyle/>
          <a:p>
            <a:fld id="{2A0B67C1-D7A8-4B01-9E0F-CF96320D04A5}" type="slidenum">
              <a:rPr lang="en-US" smtClean="0"/>
              <a:t>3</a:t>
            </a:fld>
            <a:endParaRPr lang="en-US"/>
          </a:p>
        </p:txBody>
      </p:sp>
    </p:spTree>
    <p:extLst>
      <p:ext uri="{BB962C8B-B14F-4D97-AF65-F5344CB8AC3E}">
        <p14:creationId xmlns:p14="http://schemas.microsoft.com/office/powerpoint/2010/main" val="351369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Check-in, testimonial(s), and girl video</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Current Girl Scouts and volunteers helping at your event can talk about why they’re proud to be a Girl Scout—you should too!</a:t>
            </a:r>
          </a:p>
          <a:p>
            <a:pPr lvl="0"/>
            <a:r>
              <a:rPr lang="en-US" sz="1200" kern="1200" dirty="0">
                <a:solidFill>
                  <a:schemeClr val="tx1"/>
                </a:solidFill>
                <a:effectLst/>
                <a:latin typeface="+mn-lt"/>
                <a:ea typeface="+mn-ea"/>
                <a:cs typeface="+mn-cs"/>
              </a:rPr>
              <a:t>Have them share popcorn style</a:t>
            </a:r>
          </a:p>
          <a:p>
            <a:pPr lvl="1"/>
            <a:r>
              <a:rPr lang="en-US" sz="1200" i="1" kern="1200" dirty="0">
                <a:solidFill>
                  <a:schemeClr val="tx1"/>
                </a:solidFill>
                <a:effectLst/>
                <a:latin typeface="+mn-lt"/>
                <a:ea typeface="+mn-ea"/>
                <a:cs typeface="+mn-cs"/>
              </a:rPr>
              <a:t>“What brought you to the event today?”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for a show of hands</a:t>
            </a:r>
          </a:p>
          <a:p>
            <a:pPr lvl="1"/>
            <a:r>
              <a:rPr lang="en-US" sz="1200" i="1" kern="1200" dirty="0">
                <a:solidFill>
                  <a:schemeClr val="tx1"/>
                </a:solidFill>
                <a:effectLst/>
                <a:latin typeface="+mn-lt"/>
                <a:ea typeface="+mn-ea"/>
                <a:cs typeface="+mn-cs"/>
              </a:rPr>
              <a:t>“Has anyone already started the process of joining?”</a:t>
            </a:r>
          </a:p>
          <a:p>
            <a:pPr lvl="1"/>
            <a:endParaRPr lang="en-US" sz="1200" i="1"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Advance to the video. Here’s the link if it doesn’t play: </a:t>
            </a:r>
            <a:r>
              <a:rPr lang="en-US" sz="1200" dirty="0">
                <a:hlinkClick r:id="rId3"/>
              </a:rPr>
              <a:t>https://youtu.be/WU8o8JNg6yU</a:t>
            </a:r>
            <a:r>
              <a:rPr lang="en-US" sz="1200" dirty="0"/>
              <a:t> </a:t>
            </a:r>
          </a:p>
          <a:p>
            <a:pPr lvl="1"/>
            <a:endParaRPr lang="en-US" sz="1200" i="1"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0B67C1-D7A8-4B01-9E0F-CF96320D04A5}" type="slidenum">
              <a:rPr lang="en-US" smtClean="0"/>
              <a:t>4</a:t>
            </a:fld>
            <a:endParaRPr lang="en-US"/>
          </a:p>
        </p:txBody>
      </p:sp>
    </p:spTree>
    <p:extLst>
      <p:ext uri="{BB962C8B-B14F-4D97-AF65-F5344CB8AC3E}">
        <p14:creationId xmlns:p14="http://schemas.microsoft.com/office/powerpoint/2010/main" val="464830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https://youtu.be/WU8o8JNg6yU</a:t>
            </a:r>
            <a:r>
              <a:rPr lang="en-US" sz="1200" dirty="0"/>
              <a:t> </a:t>
            </a:r>
          </a:p>
          <a:p>
            <a:endParaRPr lang="en-US" dirty="0"/>
          </a:p>
          <a:p>
            <a:endParaRPr lang="en-US" sz="1200" i="1" u="sng"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Ask girls what activities shown in the video they’d like to do!</a:t>
            </a:r>
          </a:p>
          <a:p>
            <a:endParaRPr lang="en-US" dirty="0"/>
          </a:p>
        </p:txBody>
      </p:sp>
      <p:sp>
        <p:nvSpPr>
          <p:cNvPr id="4" name="Slide Number Placeholder 3"/>
          <p:cNvSpPr>
            <a:spLocks noGrp="1"/>
          </p:cNvSpPr>
          <p:nvPr>
            <p:ph type="sldNum" sz="quarter" idx="10"/>
          </p:nvPr>
        </p:nvSpPr>
        <p:spPr/>
        <p:txBody>
          <a:bodyPr/>
          <a:lstStyle/>
          <a:p>
            <a:fld id="{2A0B67C1-D7A8-4B01-9E0F-CF96320D04A5}" type="slidenum">
              <a:rPr lang="en-US" smtClean="0"/>
              <a:t>5</a:t>
            </a:fld>
            <a:endParaRPr lang="en-US"/>
          </a:p>
        </p:txBody>
      </p:sp>
    </p:spTree>
    <p:extLst>
      <p:ext uri="{BB962C8B-B14F-4D97-AF65-F5344CB8AC3E}">
        <p14:creationId xmlns:p14="http://schemas.microsoft.com/office/powerpoint/2010/main" val="4211399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Ask girls what activities from the video they'd be interested in doing!</a:t>
            </a:r>
          </a:p>
        </p:txBody>
      </p:sp>
      <p:sp>
        <p:nvSpPr>
          <p:cNvPr id="4" name="Slide Number Placeholder 3"/>
          <p:cNvSpPr>
            <a:spLocks noGrp="1"/>
          </p:cNvSpPr>
          <p:nvPr>
            <p:ph type="sldNum" sz="quarter" idx="5"/>
          </p:nvPr>
        </p:nvSpPr>
        <p:spPr/>
        <p:txBody>
          <a:bodyPr/>
          <a:lstStyle/>
          <a:p>
            <a:fld id="{2A0B67C1-D7A8-4B01-9E0F-CF96320D04A5}" type="slidenum">
              <a:rPr lang="en-US" smtClean="0"/>
              <a:t>6</a:t>
            </a:fld>
            <a:endParaRPr lang="en-US"/>
          </a:p>
        </p:txBody>
      </p:sp>
    </p:spTree>
    <p:extLst>
      <p:ext uri="{BB962C8B-B14F-4D97-AF65-F5344CB8AC3E}">
        <p14:creationId xmlns:p14="http://schemas.microsoft.com/office/powerpoint/2010/main" val="4280724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Transition to girl activity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Plan a couple questions based on whether you used the video or did testimonials (or both)</a:t>
            </a:r>
          </a:p>
          <a:p>
            <a:pPr lvl="1"/>
            <a:r>
              <a:rPr lang="en-US" sz="1200" kern="1200" dirty="0">
                <a:solidFill>
                  <a:schemeClr val="tx1"/>
                </a:solidFill>
                <a:effectLst/>
                <a:latin typeface="+mn-lt"/>
                <a:ea typeface="+mn-ea"/>
                <a:cs typeface="+mn-cs"/>
              </a:rPr>
              <a:t>After you ask your questions, have the girls follow your volunteer to the girl activity area</a:t>
            </a:r>
          </a:p>
          <a:p>
            <a:pPr lvl="0"/>
            <a:r>
              <a:rPr lang="en-US" sz="1200" kern="1200" dirty="0">
                <a:solidFill>
                  <a:schemeClr val="tx1"/>
                </a:solidFill>
                <a:effectLst/>
                <a:latin typeface="+mn-lt"/>
                <a:ea typeface="+mn-ea"/>
                <a:cs typeface="+mn-cs"/>
              </a:rPr>
              <a:t>Create interest for girls about joining while allowing families to see the Girl Scout mission in action by asking your question</a:t>
            </a:r>
          </a:p>
          <a:p>
            <a:pPr lvl="1"/>
            <a:r>
              <a:rPr lang="en-US" sz="1200" i="1" kern="1200" dirty="0">
                <a:solidFill>
                  <a:schemeClr val="tx1"/>
                </a:solidFill>
                <a:effectLst/>
                <a:latin typeface="+mn-lt"/>
                <a:ea typeface="+mn-ea"/>
                <a:cs typeface="+mn-cs"/>
              </a:rPr>
              <a:t>“Girls, which activity looked most exciting to you?”</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“Girls, which story from our current Girl Scouts sounded like something you could see yourself doing?” </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“Girls, which program described by our volunteers sounded like one you’d love to try?”</a:t>
            </a:r>
            <a:endParaRPr lang="en-US" sz="1200" kern="1200" dirty="0">
              <a:solidFill>
                <a:schemeClr val="tx1"/>
              </a:solidFill>
              <a:effectLst/>
              <a:latin typeface="+mn-lt"/>
              <a:ea typeface="+mn-ea"/>
              <a:cs typeface="+mn-cs"/>
            </a:endParaRPr>
          </a:p>
          <a:p>
            <a:endParaRPr lang="en-US" sz="1200" i="1" u="sng" kern="1200" dirty="0">
              <a:solidFill>
                <a:schemeClr val="tx1"/>
              </a:solidFill>
              <a:effectLst/>
              <a:latin typeface="+mn-lt"/>
              <a:ea typeface="+mn-ea"/>
              <a:cs typeface="+mn-cs"/>
            </a:endParaRPr>
          </a:p>
          <a:p>
            <a:endParaRPr lang="en-US" u="sng" dirty="0"/>
          </a:p>
        </p:txBody>
      </p:sp>
      <p:sp>
        <p:nvSpPr>
          <p:cNvPr id="4" name="Slide Number Placeholder 3"/>
          <p:cNvSpPr>
            <a:spLocks noGrp="1"/>
          </p:cNvSpPr>
          <p:nvPr>
            <p:ph type="sldNum" sz="quarter" idx="10"/>
          </p:nvPr>
        </p:nvSpPr>
        <p:spPr/>
        <p:txBody>
          <a:bodyPr/>
          <a:lstStyle/>
          <a:p>
            <a:fld id="{2A0B67C1-D7A8-4B01-9E0F-CF96320D04A5}" type="slidenum">
              <a:rPr lang="en-US" smtClean="0"/>
              <a:t>7</a:t>
            </a:fld>
            <a:endParaRPr lang="en-US"/>
          </a:p>
        </p:txBody>
      </p:sp>
    </p:spTree>
    <p:extLst>
      <p:ext uri="{BB962C8B-B14F-4D97-AF65-F5344CB8AC3E}">
        <p14:creationId xmlns:p14="http://schemas.microsoft.com/office/powerpoint/2010/main" val="422804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Family Girl Scout presentation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Speak to what matters to your audience—start with Q&amp;A—it’s okay if you don’t have all the answers!</a:t>
            </a:r>
          </a:p>
          <a:p>
            <a:pPr lvl="1"/>
            <a:r>
              <a:rPr lang="en-US" sz="1200" kern="1200" dirty="0">
                <a:solidFill>
                  <a:schemeClr val="tx1"/>
                </a:solidFill>
                <a:effectLst/>
                <a:latin typeface="+mn-lt"/>
                <a:ea typeface="+mn-ea"/>
                <a:cs typeface="+mn-cs"/>
              </a:rPr>
              <a:t>General information about Girl Scouts and what troops do</a:t>
            </a:r>
          </a:p>
          <a:p>
            <a:pPr lvl="1"/>
            <a:r>
              <a:rPr lang="en-US" sz="1200" kern="1200" dirty="0">
                <a:solidFill>
                  <a:schemeClr val="tx1"/>
                </a:solidFill>
                <a:effectLst/>
                <a:latin typeface="+mn-lt"/>
                <a:ea typeface="+mn-ea"/>
                <a:cs typeface="+mn-cs"/>
              </a:rPr>
              <a:t>What it means to be a troop leader</a:t>
            </a:r>
          </a:p>
          <a:p>
            <a:pPr lvl="0"/>
            <a:r>
              <a:rPr lang="en-US" sz="1200" kern="1200" dirty="0">
                <a:solidFill>
                  <a:schemeClr val="tx1"/>
                </a:solidFill>
                <a:effectLst/>
                <a:latin typeface="+mn-lt"/>
                <a:ea typeface="+mn-ea"/>
                <a:cs typeface="+mn-cs"/>
              </a:rPr>
              <a:t>Avoid reading off a page—have a conversation with the room! </a:t>
            </a:r>
          </a:p>
          <a:p>
            <a:pPr lvl="1"/>
            <a:r>
              <a:rPr lang="en-US" sz="1200" kern="1200" dirty="0">
                <a:solidFill>
                  <a:schemeClr val="tx1"/>
                </a:solidFill>
                <a:effectLst/>
                <a:latin typeface="+mn-lt"/>
                <a:ea typeface="+mn-ea"/>
                <a:cs typeface="+mn-cs"/>
              </a:rPr>
              <a:t>Don’t forget to check out the ‘How to Talk to Prospective Families and Volunteers’ resource on the recruiter webpage before your event.</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B67C1-D7A8-4B01-9E0F-CF96320D04A5}" type="slidenum">
              <a:rPr lang="en-US" smtClean="0"/>
              <a:t>8</a:t>
            </a:fld>
            <a:endParaRPr lang="en-US"/>
          </a:p>
        </p:txBody>
      </p:sp>
    </p:spTree>
    <p:extLst>
      <p:ext uri="{BB962C8B-B14F-4D97-AF65-F5344CB8AC3E}">
        <p14:creationId xmlns:p14="http://schemas.microsoft.com/office/powerpoint/2010/main" val="1521073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Family Girl Scout presentation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Your experience as a volunteer is a great way to inform your answers, but a couple essential topics you may want to touch on include…</a:t>
            </a:r>
          </a:p>
          <a:p>
            <a:pPr lvl="1"/>
            <a:r>
              <a:rPr lang="en-US" sz="1200" b="1" i="1" kern="1200" dirty="0">
                <a:solidFill>
                  <a:schemeClr val="tx1"/>
                </a:solidFill>
                <a:effectLst/>
                <a:latin typeface="+mn-lt"/>
                <a:ea typeface="+mn-ea"/>
                <a:cs typeface="+mn-cs"/>
              </a:rPr>
              <a:t>What is GSLE?</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Our program centers on what we call the Girl Scout Leadership Experience, or GSLE.</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At Girl Scouts, she’ll get to lead her own adventure and team up with other girls in an all-girl environment to choose the exciting, hands-on activities that interest her most. </a:t>
            </a:r>
            <a:endParaRPr lang="en-US" sz="1200" kern="1200" dirty="0">
              <a:solidFill>
                <a:schemeClr val="tx1"/>
              </a:solidFill>
              <a:effectLst/>
              <a:latin typeface="+mn-lt"/>
              <a:ea typeface="+mn-ea"/>
              <a:cs typeface="+mn-cs"/>
            </a:endParaRPr>
          </a:p>
          <a:p>
            <a:pPr lvl="2"/>
            <a:r>
              <a:rPr lang="en-US" sz="1200" i="1" kern="1200" dirty="0">
                <a:solidFill>
                  <a:schemeClr val="tx1"/>
                </a:solidFill>
                <a:effectLst/>
                <a:latin typeface="+mn-lt"/>
                <a:ea typeface="+mn-ea"/>
                <a:cs typeface="+mn-cs"/>
              </a:rPr>
              <a:t>This is all done through engaging, challenging, and fun activities like:</a:t>
            </a:r>
            <a:endParaRPr lang="en-US" sz="1200" kern="1200" dirty="0">
              <a:solidFill>
                <a:schemeClr val="tx1"/>
              </a:solidFill>
              <a:effectLst/>
              <a:latin typeface="+mn-lt"/>
              <a:ea typeface="+mn-ea"/>
              <a:cs typeface="+mn-cs"/>
            </a:endParaRPr>
          </a:p>
          <a:p>
            <a:pPr lvl="3"/>
            <a:r>
              <a:rPr lang="en-US" sz="1200" i="1" kern="1200" dirty="0">
                <a:solidFill>
                  <a:schemeClr val="tx1"/>
                </a:solidFill>
                <a:effectLst/>
                <a:latin typeface="+mn-lt"/>
                <a:ea typeface="+mn-ea"/>
                <a:cs typeface="+mn-cs"/>
              </a:rPr>
              <a:t>earning badges</a:t>
            </a:r>
            <a:endParaRPr lang="en-US" sz="1200" kern="1200" dirty="0">
              <a:solidFill>
                <a:schemeClr val="tx1"/>
              </a:solidFill>
              <a:effectLst/>
              <a:latin typeface="+mn-lt"/>
              <a:ea typeface="+mn-ea"/>
              <a:cs typeface="+mn-cs"/>
            </a:endParaRPr>
          </a:p>
          <a:p>
            <a:pPr lvl="3"/>
            <a:r>
              <a:rPr lang="en-US" sz="1200" i="1" kern="1200" dirty="0">
                <a:solidFill>
                  <a:schemeClr val="tx1"/>
                </a:solidFill>
                <a:effectLst/>
                <a:latin typeface="+mn-lt"/>
                <a:ea typeface="+mn-ea"/>
                <a:cs typeface="+mn-cs"/>
              </a:rPr>
              <a:t>going on awesome trips</a:t>
            </a:r>
            <a:endParaRPr lang="en-US" sz="1200" kern="1200" dirty="0">
              <a:solidFill>
                <a:schemeClr val="tx1"/>
              </a:solidFill>
              <a:effectLst/>
              <a:latin typeface="+mn-lt"/>
              <a:ea typeface="+mn-ea"/>
              <a:cs typeface="+mn-cs"/>
            </a:endParaRPr>
          </a:p>
          <a:p>
            <a:pPr lvl="3"/>
            <a:r>
              <a:rPr lang="en-US" sz="1200" i="1" kern="1200" dirty="0">
                <a:solidFill>
                  <a:schemeClr val="tx1"/>
                </a:solidFill>
                <a:effectLst/>
                <a:latin typeface="+mn-lt"/>
                <a:ea typeface="+mn-ea"/>
                <a:cs typeface="+mn-cs"/>
              </a:rPr>
              <a:t>selling cookies</a:t>
            </a:r>
            <a:endParaRPr lang="en-US" sz="1200" kern="1200" dirty="0">
              <a:solidFill>
                <a:schemeClr val="tx1"/>
              </a:solidFill>
              <a:effectLst/>
              <a:latin typeface="+mn-lt"/>
              <a:ea typeface="+mn-ea"/>
              <a:cs typeface="+mn-cs"/>
            </a:endParaRPr>
          </a:p>
          <a:p>
            <a:pPr lvl="3"/>
            <a:r>
              <a:rPr lang="en-US" sz="1200" i="1" kern="1200" dirty="0">
                <a:solidFill>
                  <a:schemeClr val="tx1"/>
                </a:solidFill>
                <a:effectLst/>
                <a:latin typeface="+mn-lt"/>
                <a:ea typeface="+mn-ea"/>
                <a:cs typeface="+mn-cs"/>
              </a:rPr>
              <a:t>exploring science</a:t>
            </a:r>
            <a:endParaRPr lang="en-US" sz="1200" kern="1200" dirty="0">
              <a:solidFill>
                <a:schemeClr val="tx1"/>
              </a:solidFill>
              <a:effectLst/>
              <a:latin typeface="+mn-lt"/>
              <a:ea typeface="+mn-ea"/>
              <a:cs typeface="+mn-cs"/>
            </a:endParaRPr>
          </a:p>
          <a:p>
            <a:pPr lvl="3"/>
            <a:r>
              <a:rPr lang="en-US" sz="1200" i="1" kern="1200" dirty="0">
                <a:solidFill>
                  <a:schemeClr val="tx1"/>
                </a:solidFill>
                <a:effectLst/>
                <a:latin typeface="+mn-lt"/>
                <a:ea typeface="+mn-ea"/>
                <a:cs typeface="+mn-cs"/>
              </a:rPr>
              <a:t>getting outdoors</a:t>
            </a:r>
            <a:endParaRPr lang="en-US" sz="1200" kern="1200" dirty="0">
              <a:solidFill>
                <a:schemeClr val="tx1"/>
              </a:solidFill>
              <a:effectLst/>
              <a:latin typeface="+mn-lt"/>
              <a:ea typeface="+mn-ea"/>
              <a:cs typeface="+mn-cs"/>
            </a:endParaRPr>
          </a:p>
          <a:p>
            <a:pPr lvl="3"/>
            <a:r>
              <a:rPr lang="en-US" sz="1200" i="1" kern="1200" dirty="0">
                <a:solidFill>
                  <a:schemeClr val="tx1"/>
                </a:solidFill>
                <a:effectLst/>
                <a:latin typeface="+mn-lt"/>
                <a:ea typeface="+mn-ea"/>
                <a:cs typeface="+mn-cs"/>
              </a:rPr>
              <a:t>doing community service projects</a:t>
            </a:r>
          </a:p>
          <a:p>
            <a:pPr lvl="3"/>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B67C1-D7A8-4B01-9E0F-CF96320D04A5}" type="slidenum">
              <a:rPr lang="en-US" smtClean="0"/>
              <a:t>9</a:t>
            </a:fld>
            <a:endParaRPr lang="en-US"/>
          </a:p>
        </p:txBody>
      </p:sp>
    </p:spTree>
    <p:extLst>
      <p:ext uri="{BB962C8B-B14F-4D97-AF65-F5344CB8AC3E}">
        <p14:creationId xmlns:p14="http://schemas.microsoft.com/office/powerpoint/2010/main" val="2167379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dirty="0"/>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334D819-9F07-4261-B09B-9E467E5D9002}" type="datetimeFigureOut">
              <a:rPr lang="en-US" smtClean="0"/>
              <a:pPr/>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a:p>
        </p:txBody>
      </p:sp>
    </p:spTree>
    <p:extLst>
      <p:ext uri="{BB962C8B-B14F-4D97-AF65-F5344CB8AC3E}">
        <p14:creationId xmlns:p14="http://schemas.microsoft.com/office/powerpoint/2010/main" val="27236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4D819-9F07-4261-B09B-9E467E5D9002}" type="datetimeFigureOut">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71839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9334D819-9F07-4261-B09B-9E467E5D9002}" type="datetimeFigureOut">
              <a:rPr lang="en-US" smtClean="0"/>
              <a:t>9/6/19</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560616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C1B2B6-7F2D-BC44-BF4F-B06E3DCB6F38}"/>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34D819-9F07-4261-B09B-9E467E5D9002}" type="datetimeFigureOut">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85076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182E45-20CE-5E4F-A3E6-33C67D78BC5B}"/>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p:cNvSpPr>
            <a:spLocks noGrp="1"/>
          </p:cNvSpPr>
          <p:nvPr>
            <p:ph type="title" hasCustomPrompt="1"/>
          </p:nvPr>
        </p:nvSpPr>
        <p:spPr>
          <a:xfrm>
            <a:off x="833191" y="1818861"/>
            <a:ext cx="10515600" cy="1564657"/>
          </a:xfrm>
        </p:spPr>
        <p:txBody>
          <a:bodyPr anchor="ctr">
            <a:noAutofit/>
          </a:bodyPr>
          <a:lstStyle>
            <a:lvl1pPr algn="ctr">
              <a:lnSpc>
                <a:spcPct val="80000"/>
              </a:lnSpc>
              <a:defRPr sz="5000" b="0" spc="150" baseline="0">
                <a:solidFill>
                  <a:schemeClr val="bg1"/>
                </a:solidFill>
                <a:latin typeface="Arial" panose="020B0604020202020204" pitchFamily="34" charset="0"/>
                <a:cs typeface="Arial" panose="020B0604020202020204" pitchFamily="34" charset="0"/>
              </a:defRPr>
            </a:lvl1pPr>
          </a:lstStyle>
          <a:p>
            <a:r>
              <a:rPr lang="en-US" dirty="0"/>
              <a:t>CLICK TO EDIT</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b="1">
                <a:solidFill>
                  <a:schemeClr val="tx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334D819-9F07-4261-B09B-9E467E5D9002}" type="datetimeFigureOut">
              <a:rPr lang="en-US" smtClean="0"/>
              <a:pPr/>
              <a:t>9/6/19</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1766878-3199-4EAB-94E7-2D6D11070E14}" type="slidenum">
              <a:rPr lang="en-US" smtClean="0"/>
              <a:pPr/>
              <a:t>‹#›</a:t>
            </a:fld>
            <a:endParaRPr lang="en-US"/>
          </a:p>
        </p:txBody>
      </p:sp>
    </p:spTree>
    <p:extLst>
      <p:ext uri="{BB962C8B-B14F-4D97-AF65-F5344CB8AC3E}">
        <p14:creationId xmlns:p14="http://schemas.microsoft.com/office/powerpoint/2010/main" val="352477507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E5627B-3F8F-9C41-BBB2-F838DDE864B2}"/>
              </a:ext>
            </a:extLst>
          </p:cNvPr>
          <p:cNvPicPr>
            <a:picLocks noChangeAspect="1"/>
          </p:cNvPicPr>
          <p:nvPr userDrawn="1"/>
        </p:nvPicPr>
        <p:blipFill>
          <a:blip r:embed="rId2"/>
          <a:stretch>
            <a:fillRect/>
          </a:stretch>
        </p:blipFill>
        <p:spPr>
          <a:xfrm>
            <a:off x="4762" y="0"/>
            <a:ext cx="12182475" cy="6858000"/>
          </a:xfrm>
          <a:prstGeom prst="rect">
            <a:avLst/>
          </a:prstGeom>
        </p:spPr>
      </p:pic>
      <p:sp>
        <p:nvSpPr>
          <p:cNvPr id="8" name="Title 7"/>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30391" y="2011680"/>
            <a:ext cx="4754880" cy="4206240"/>
          </a:xfrm>
        </p:spPr>
        <p:txBody>
          <a:bodyPr/>
          <a:lstStyle>
            <a:lvl1pPr>
              <a:defRPr sz="22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34D819-9F07-4261-B09B-9E467E5D9002}" type="datetimeFigureOut">
              <a:rPr lang="en-US" smtClean="0"/>
              <a:t>9/6/19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231821257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2E4AFA-82CF-D94F-BE97-691483099671}"/>
              </a:ext>
            </a:extLst>
          </p:cNvPr>
          <p:cNvPicPr>
            <a:picLocks noChangeAspect="1"/>
          </p:cNvPicPr>
          <p:nvPr userDrawn="1"/>
        </p:nvPicPr>
        <p:blipFill>
          <a:blip r:embed="rId2"/>
          <a:stretch>
            <a:fillRect/>
          </a:stretch>
        </p:blipFill>
        <p:spPr>
          <a:xfrm>
            <a:off x="4762" y="0"/>
            <a:ext cx="12182475" cy="6858000"/>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9334D819-9F07-4261-B09B-9E467E5D9002}" type="datetimeFigureOut">
              <a:rPr lang="en-US" smtClean="0"/>
              <a:t>9/6/19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335748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3DD3D8-CFC7-2E4C-825F-718B8E743AF7}"/>
              </a:ext>
            </a:extLst>
          </p:cNvPr>
          <p:cNvPicPr>
            <a:picLocks noChangeAspect="1"/>
          </p:cNvPicPr>
          <p:nvPr userDrawn="1"/>
        </p:nvPicPr>
        <p:blipFill>
          <a:blip r:embed="rId2"/>
          <a:stretch>
            <a:fillRect/>
          </a:stretch>
        </p:blipFill>
        <p:spPr>
          <a:xfrm>
            <a:off x="4762" y="0"/>
            <a:ext cx="12182475" cy="6858000"/>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9334D819-9F07-4261-B09B-9E467E5D9002}" type="datetimeFigureOut">
              <a:rPr lang="en-US" smtClean="0"/>
              <a:t>9/6/19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2959945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F0E8-0130-A24C-8225-20F5E83F9307}"/>
              </a:ext>
            </a:extLst>
          </p:cNvPr>
          <p:cNvPicPr>
            <a:picLocks noChangeAspect="1"/>
          </p:cNvPicPr>
          <p:nvPr userDrawn="1"/>
        </p:nvPicPr>
        <p:blipFill>
          <a:blip r:embed="rId2"/>
          <a:stretch>
            <a:fillRect/>
          </a:stretch>
        </p:blipFill>
        <p:spPr>
          <a:xfrm>
            <a:off x="4762" y="0"/>
            <a:ext cx="12182475" cy="6858000"/>
          </a:xfrm>
          <a:prstGeom prst="rect">
            <a:avLst/>
          </a:prstGeom>
        </p:spPr>
      </p:pic>
      <p:sp>
        <p:nvSpPr>
          <p:cNvPr id="2" name="Date Placeholder 1"/>
          <p:cNvSpPr>
            <a:spLocks noGrp="1"/>
          </p:cNvSpPr>
          <p:nvPr>
            <p:ph type="dt" sz="half" idx="10"/>
          </p:nvPr>
        </p:nvSpPr>
        <p:spPr/>
        <p:txBody>
          <a:bodyPr/>
          <a:lstStyle/>
          <a:p>
            <a:fld id="{9334D819-9F07-4261-B09B-9E467E5D9002}" type="datetimeFigureOut">
              <a:rPr lang="en-US" smtClean="0"/>
              <a:t>9/6/19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67012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9/6/19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33263681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9/6/19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262023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334D819-9F07-4261-B09B-9E467E5D9002}" type="datetimeFigureOut">
              <a:rPr lang="en-US" smtClean="0"/>
              <a:pPr/>
              <a:t>9/6/19</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71766878-3199-4EAB-94E7-2D6D11070E14}" type="slidenum">
              <a:rPr lang="en-US" smtClean="0"/>
              <a:pPr/>
              <a:t>‹#›</a:t>
            </a:fld>
            <a:endParaRPr lang="en-US"/>
          </a:p>
        </p:txBody>
      </p:sp>
    </p:spTree>
    <p:extLst>
      <p:ext uri="{BB962C8B-B14F-4D97-AF65-F5344CB8AC3E}">
        <p14:creationId xmlns:p14="http://schemas.microsoft.com/office/powerpoint/2010/main" val="9620821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72"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WU8o8JNg6yU" TargetMode="Externa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7181ED1-CC73-4186-81B2-740B7DDC6BCB}"/>
              </a:ext>
            </a:extLst>
          </p:cNvPr>
          <p:cNvSpPr>
            <a:spLocks noGrp="1"/>
          </p:cNvSpPr>
          <p:nvPr>
            <p:ph type="subTitle" idx="1"/>
          </p:nvPr>
        </p:nvSpPr>
        <p:spPr>
          <a:xfrm>
            <a:off x="3486906" y="2981755"/>
            <a:ext cx="5218188" cy="791607"/>
          </a:xfrm>
        </p:spPr>
        <p:txBody>
          <a:bodyPr anchor="ctr">
            <a:normAutofit/>
          </a:bodyPr>
          <a:lstStyle/>
          <a:p>
            <a:r>
              <a:rPr lang="en-US" b="1" i="1" dirty="0">
                <a:solidFill>
                  <a:schemeClr val="tx2">
                    <a:lumMod val="75000"/>
                  </a:schemeClr>
                </a:solidFill>
                <a:latin typeface="Arial" panose="020B0604020202020204" pitchFamily="34" charset="0"/>
                <a:cs typeface="Arial" panose="020B0604020202020204" pitchFamily="34" charset="0"/>
              </a:rPr>
              <a:t>Girl Scouts is the place for every girl. </a:t>
            </a:r>
          </a:p>
        </p:txBody>
      </p:sp>
      <p:pic>
        <p:nvPicPr>
          <p:cNvPr id="4" name="Picture 3">
            <a:extLst>
              <a:ext uri="{FF2B5EF4-FFF2-40B4-BE49-F238E27FC236}">
                <a16:creationId xmlns:a16="http://schemas.microsoft.com/office/drawing/2014/main" id="{06C0C071-A7B5-48BC-A2EA-128B4169DA21}"/>
              </a:ext>
            </a:extLst>
          </p:cNvPr>
          <p:cNvPicPr>
            <a:picLocks noChangeAspect="1"/>
          </p:cNvPicPr>
          <p:nvPr/>
        </p:nvPicPr>
        <p:blipFill rotWithShape="1">
          <a:blip r:embed="rId3"/>
          <a:srcRect l="57" t="14972" r="-57" b="42045"/>
          <a:stretch/>
        </p:blipFill>
        <p:spPr>
          <a:xfrm>
            <a:off x="0" y="3876245"/>
            <a:ext cx="12198919" cy="2981755"/>
          </a:xfrm>
          <a:prstGeom prst="rect">
            <a:avLst/>
          </a:prstGeom>
        </p:spPr>
      </p:pic>
      <p:pic>
        <p:nvPicPr>
          <p:cNvPr id="6" name="Picture 5">
            <a:extLst>
              <a:ext uri="{FF2B5EF4-FFF2-40B4-BE49-F238E27FC236}">
                <a16:creationId xmlns:a16="http://schemas.microsoft.com/office/drawing/2014/main" id="{4A27D443-480A-4D83-B654-620F5D3CBFBA}"/>
              </a:ext>
            </a:extLst>
          </p:cNvPr>
          <p:cNvPicPr>
            <a:picLocks noChangeAspect="1"/>
          </p:cNvPicPr>
          <p:nvPr/>
        </p:nvPicPr>
        <p:blipFill rotWithShape="1">
          <a:blip r:embed="rId4">
            <a:extLst>
              <a:ext uri="{28A0092B-C50C-407E-A947-70E740481C1C}">
                <a14:useLocalDpi xmlns:a14="http://schemas.microsoft.com/office/drawing/2010/main" val="0"/>
              </a:ext>
            </a:extLst>
          </a:blip>
          <a:srcRect l="4338" t="9206" r="3239" b="9385"/>
          <a:stretch/>
        </p:blipFill>
        <p:spPr>
          <a:xfrm>
            <a:off x="1" y="-3486"/>
            <a:ext cx="3502924" cy="2062724"/>
          </a:xfrm>
          <a:prstGeom prst="rect">
            <a:avLst/>
          </a:prstGeom>
        </p:spPr>
      </p:pic>
      <p:pic>
        <p:nvPicPr>
          <p:cNvPr id="8" name="Picture 7">
            <a:extLst>
              <a:ext uri="{FF2B5EF4-FFF2-40B4-BE49-F238E27FC236}">
                <a16:creationId xmlns:a16="http://schemas.microsoft.com/office/drawing/2014/main" id="{738C148C-FF27-41DC-A3B6-2A55F58980DB}"/>
              </a:ext>
            </a:extLst>
          </p:cNvPr>
          <p:cNvPicPr>
            <a:picLocks noChangeAspect="1"/>
          </p:cNvPicPr>
          <p:nvPr/>
        </p:nvPicPr>
        <p:blipFill rotWithShape="1">
          <a:blip r:embed="rId5"/>
          <a:srcRect l="22174" r="1505"/>
          <a:stretch/>
        </p:blipFill>
        <p:spPr>
          <a:xfrm>
            <a:off x="8423737" y="0"/>
            <a:ext cx="3775182" cy="2060433"/>
          </a:xfrm>
          <a:prstGeom prst="rect">
            <a:avLst/>
          </a:prstGeom>
        </p:spPr>
      </p:pic>
      <p:pic>
        <p:nvPicPr>
          <p:cNvPr id="10" name="Picture 9">
            <a:extLst>
              <a:ext uri="{FF2B5EF4-FFF2-40B4-BE49-F238E27FC236}">
                <a16:creationId xmlns:a16="http://schemas.microsoft.com/office/drawing/2014/main" id="{006AC6C0-66C8-47C9-A44B-2791BA677521}"/>
              </a:ext>
            </a:extLst>
          </p:cNvPr>
          <p:cNvPicPr>
            <a:picLocks noChangeAspect="1"/>
          </p:cNvPicPr>
          <p:nvPr/>
        </p:nvPicPr>
        <p:blipFill>
          <a:blip r:embed="rId6"/>
          <a:stretch>
            <a:fillRect/>
          </a:stretch>
        </p:blipFill>
        <p:spPr>
          <a:xfrm>
            <a:off x="3465845" y="-14120"/>
            <a:ext cx="4957892" cy="2073357"/>
          </a:xfrm>
          <a:prstGeom prst="rect">
            <a:avLst/>
          </a:prstGeom>
        </p:spPr>
      </p:pic>
      <p:sp>
        <p:nvSpPr>
          <p:cNvPr id="7" name="Title 6">
            <a:extLst>
              <a:ext uri="{FF2B5EF4-FFF2-40B4-BE49-F238E27FC236}">
                <a16:creationId xmlns:a16="http://schemas.microsoft.com/office/drawing/2014/main" id="{124697AB-E2AC-5648-955D-2D96A52D58D8}"/>
              </a:ext>
            </a:extLst>
          </p:cNvPr>
          <p:cNvSpPr>
            <a:spLocks noGrp="1"/>
          </p:cNvSpPr>
          <p:nvPr>
            <p:ph type="ctrTitle"/>
          </p:nvPr>
        </p:nvSpPr>
        <p:spPr>
          <a:xfrm>
            <a:off x="365759" y="2166364"/>
            <a:ext cx="11471565" cy="1372483"/>
          </a:xfrm>
        </p:spPr>
        <p:txBody>
          <a:bodyPr/>
          <a:lstStyle/>
          <a:p>
            <a:r>
              <a:rPr lang="en-US" b="1" dirty="0">
                <a:latin typeface="Arial" panose="020B0604020202020204" pitchFamily="34" charset="0"/>
                <a:cs typeface="Arial" panose="020B0604020202020204" pitchFamily="34" charset="0"/>
              </a:rPr>
              <a:t>WELCOME</a:t>
            </a:r>
          </a:p>
        </p:txBody>
      </p:sp>
      <p:pic>
        <p:nvPicPr>
          <p:cNvPr id="11" name="Picture 10">
            <a:extLst>
              <a:ext uri="{FF2B5EF4-FFF2-40B4-BE49-F238E27FC236}">
                <a16:creationId xmlns:a16="http://schemas.microsoft.com/office/drawing/2014/main" id="{8D024705-970B-804A-AFD9-ED00ED332A0B}"/>
              </a:ext>
            </a:extLst>
          </p:cNvPr>
          <p:cNvPicPr>
            <a:picLocks noChangeAspect="1"/>
          </p:cNvPicPr>
          <p:nvPr/>
        </p:nvPicPr>
        <p:blipFill>
          <a:blip r:embed="rId7"/>
          <a:stretch>
            <a:fillRect/>
          </a:stretch>
        </p:blipFill>
        <p:spPr>
          <a:xfrm>
            <a:off x="9716424" y="5367122"/>
            <a:ext cx="2120900" cy="1193800"/>
          </a:xfrm>
          <a:prstGeom prst="rect">
            <a:avLst/>
          </a:prstGeom>
        </p:spPr>
      </p:pic>
    </p:spTree>
    <p:extLst>
      <p:ext uri="{BB962C8B-B14F-4D97-AF65-F5344CB8AC3E}">
        <p14:creationId xmlns:p14="http://schemas.microsoft.com/office/powerpoint/2010/main" val="166055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2" descr="Girls Walking Down a Camp Trail and Laughing">
            <a:extLst>
              <a:ext uri="{FF2B5EF4-FFF2-40B4-BE49-F238E27FC236}">
                <a16:creationId xmlns:a16="http://schemas.microsoft.com/office/drawing/2014/main" id="{BE9009A0-A15E-492D-82CE-F6E304B8BD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86" t="182" r="1" b="4358"/>
          <a:stretch/>
        </p:blipFill>
        <p:spPr bwMode="auto">
          <a:xfrm>
            <a:off x="6095999" y="1817949"/>
            <a:ext cx="6215271" cy="25811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8888020-154C-4CF0-915F-4CD1988A133F}"/>
              </a:ext>
            </a:extLst>
          </p:cNvPr>
          <p:cNvPicPr>
            <a:picLocks noChangeAspect="1"/>
          </p:cNvPicPr>
          <p:nvPr/>
        </p:nvPicPr>
        <p:blipFill rotWithShape="1">
          <a:blip r:embed="rId5"/>
          <a:srcRect l="4893" t="12443" r="-305" b="25117"/>
          <a:stretch/>
        </p:blipFill>
        <p:spPr>
          <a:xfrm>
            <a:off x="6096000" y="4286250"/>
            <a:ext cx="6215270" cy="2712444"/>
          </a:xfrm>
          <a:prstGeom prst="rect">
            <a:avLst/>
          </a:prstGeom>
        </p:spPr>
      </p:pic>
      <p:sp>
        <p:nvSpPr>
          <p:cNvPr id="11" name="Title 1">
            <a:extLst>
              <a:ext uri="{FF2B5EF4-FFF2-40B4-BE49-F238E27FC236}">
                <a16:creationId xmlns:a16="http://schemas.microsoft.com/office/drawing/2014/main" id="{F79D0D2F-7CCC-5249-AFDD-24A73046EEF7}"/>
              </a:ext>
            </a:extLst>
          </p:cNvPr>
          <p:cNvSpPr>
            <a:spLocks noGrp="1"/>
          </p:cNvSpPr>
          <p:nvPr>
            <p:ph type="title"/>
          </p:nvPr>
        </p:nvSpPr>
        <p:spPr>
          <a:xfrm>
            <a:off x="1202919" y="284176"/>
            <a:ext cx="9784080" cy="1508760"/>
          </a:xfrm>
        </p:spPr>
        <p:txBody>
          <a:bodyPr>
            <a:normAutofit/>
          </a:bodyPr>
          <a:lstStyle/>
          <a:p>
            <a:r>
              <a:rPr lang="en-US" sz="3500" b="1" dirty="0"/>
              <a:t>What will she gain?</a:t>
            </a:r>
          </a:p>
        </p:txBody>
      </p:sp>
      <p:sp>
        <p:nvSpPr>
          <p:cNvPr id="14" name="TextBox 13">
            <a:extLst>
              <a:ext uri="{FF2B5EF4-FFF2-40B4-BE49-F238E27FC236}">
                <a16:creationId xmlns:a16="http://schemas.microsoft.com/office/drawing/2014/main" id="{3F92A916-D091-C84A-A5AE-CD7418148434}"/>
              </a:ext>
            </a:extLst>
          </p:cNvPr>
          <p:cNvSpPr txBox="1"/>
          <p:nvPr/>
        </p:nvSpPr>
        <p:spPr>
          <a:xfrm>
            <a:off x="676613" y="2378035"/>
            <a:ext cx="4889768" cy="3816429"/>
          </a:xfrm>
          <a:prstGeom prst="rect">
            <a:avLst/>
          </a:prstGeom>
          <a:noFill/>
          <a:ln>
            <a:noFill/>
          </a:ln>
          <a:effectLst>
            <a:softEdge rad="76200"/>
          </a:effectLst>
        </p:spPr>
        <p:txBody>
          <a:bodyPr wrap="square" rtlCol="0" anchor="t">
            <a:spAutoFit/>
          </a:bodyPr>
          <a:lstStyle/>
          <a:p>
            <a:r>
              <a:rPr lang="en-US" sz="2200" b="1" dirty="0">
                <a:latin typeface="Arial" panose="020B0604020202020204" pitchFamily="34" charset="0"/>
                <a:cs typeface="Arial" panose="020B0604020202020204" pitchFamily="34" charset="0"/>
              </a:rPr>
              <a:t>A lifetime of leadership!</a:t>
            </a:r>
          </a:p>
          <a:p>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As a Girl Scout, she will:</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Develop a strong sense of self</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Display positive values</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Seek challenges and learn from setbacks</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Form and maintain healthy relationships</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Learn to identify and solve problems in her community</a:t>
            </a:r>
          </a:p>
        </p:txBody>
      </p:sp>
    </p:spTree>
    <p:extLst>
      <p:ext uri="{BB962C8B-B14F-4D97-AF65-F5344CB8AC3E}">
        <p14:creationId xmlns:p14="http://schemas.microsoft.com/office/powerpoint/2010/main" val="876641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767A29-EC85-4D2B-A5BE-173C9F78DF34}"/>
              </a:ext>
            </a:extLst>
          </p:cNvPr>
          <p:cNvPicPr>
            <a:picLocks noChangeAspect="1"/>
          </p:cNvPicPr>
          <p:nvPr/>
        </p:nvPicPr>
        <p:blipFill rotWithShape="1">
          <a:blip r:embed="rId4"/>
          <a:srcRect l="2336" t="10472" r="70" b="17096"/>
          <a:stretch/>
        </p:blipFill>
        <p:spPr>
          <a:xfrm>
            <a:off x="6096000" y="1818166"/>
            <a:ext cx="6096000" cy="3017102"/>
          </a:xfrm>
          <a:prstGeom prst="rect">
            <a:avLst/>
          </a:prstGeom>
        </p:spPr>
      </p:pic>
      <p:pic>
        <p:nvPicPr>
          <p:cNvPr id="5" name="Picture 4">
            <a:extLst>
              <a:ext uri="{FF2B5EF4-FFF2-40B4-BE49-F238E27FC236}">
                <a16:creationId xmlns:a16="http://schemas.microsoft.com/office/drawing/2014/main" id="{6B368424-A6A7-4055-AD8B-5B86628680B6}"/>
              </a:ext>
            </a:extLst>
          </p:cNvPr>
          <p:cNvPicPr>
            <a:picLocks noChangeAspect="1"/>
          </p:cNvPicPr>
          <p:nvPr/>
        </p:nvPicPr>
        <p:blipFill rotWithShape="1">
          <a:blip r:embed="rId5">
            <a:extLst>
              <a:ext uri="{28A0092B-C50C-407E-A947-70E740481C1C}">
                <a14:useLocalDpi xmlns:a14="http://schemas.microsoft.com/office/drawing/2010/main" val="0"/>
              </a:ext>
            </a:extLst>
          </a:blip>
          <a:srcRect l="6814" t="9967" r="2520" b="24880"/>
          <a:stretch/>
        </p:blipFill>
        <p:spPr>
          <a:xfrm>
            <a:off x="6096000" y="4295553"/>
            <a:ext cx="6096000" cy="2916882"/>
          </a:xfrm>
          <a:prstGeom prst="rect">
            <a:avLst/>
          </a:prstGeom>
        </p:spPr>
      </p:pic>
      <p:sp>
        <p:nvSpPr>
          <p:cNvPr id="8" name="Title 1">
            <a:extLst>
              <a:ext uri="{FF2B5EF4-FFF2-40B4-BE49-F238E27FC236}">
                <a16:creationId xmlns:a16="http://schemas.microsoft.com/office/drawing/2014/main" id="{E1BFE4BD-E6CF-E041-9BD8-5626AF82977C}"/>
              </a:ext>
            </a:extLst>
          </p:cNvPr>
          <p:cNvSpPr>
            <a:spLocks noGrp="1"/>
          </p:cNvSpPr>
          <p:nvPr>
            <p:ph type="title"/>
          </p:nvPr>
        </p:nvSpPr>
        <p:spPr>
          <a:xfrm>
            <a:off x="1202919" y="284176"/>
            <a:ext cx="9784080" cy="1508760"/>
          </a:xfrm>
        </p:spPr>
        <p:txBody>
          <a:bodyPr>
            <a:normAutofit/>
          </a:bodyPr>
          <a:lstStyle/>
          <a:p>
            <a:r>
              <a:rPr lang="en-US" sz="3500" b="1" dirty="0"/>
              <a:t>What does a troop leader do?</a:t>
            </a:r>
          </a:p>
        </p:txBody>
      </p:sp>
      <p:sp>
        <p:nvSpPr>
          <p:cNvPr id="11" name="TextBox 10">
            <a:extLst>
              <a:ext uri="{FF2B5EF4-FFF2-40B4-BE49-F238E27FC236}">
                <a16:creationId xmlns:a16="http://schemas.microsoft.com/office/drawing/2014/main" id="{D05BC34F-61CE-C540-A057-E3E0627FD36D}"/>
              </a:ext>
            </a:extLst>
          </p:cNvPr>
          <p:cNvSpPr txBox="1"/>
          <p:nvPr/>
        </p:nvSpPr>
        <p:spPr>
          <a:xfrm>
            <a:off x="676613" y="2232261"/>
            <a:ext cx="4889768" cy="4493538"/>
          </a:xfrm>
          <a:prstGeom prst="rect">
            <a:avLst/>
          </a:prstGeom>
          <a:noFill/>
          <a:ln>
            <a:noFill/>
          </a:ln>
          <a:effectLst>
            <a:softEdge rad="76200"/>
          </a:effectLst>
        </p:spPr>
        <p:txBody>
          <a:bodyPr wrap="square" rtlCol="0" anchor="t">
            <a:spAutoFit/>
          </a:bodyPr>
          <a:lstStyle/>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You’ll guide a group of girls and mentor them as they make new friends, practice leadership, and so much more!</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All troop leaders and volunteers must pass background checks to be eligible.</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Girl safety is our top priority!</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Girl Scouts River Valleys provides new troop leader trainings &amp; resources to get you started!</a:t>
            </a:r>
          </a:p>
          <a:p>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662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B87D00A-632C-E743-ABE3-A06525120980}"/>
              </a:ext>
            </a:extLst>
          </p:cNvPr>
          <p:cNvSpPr>
            <a:spLocks noGrp="1"/>
          </p:cNvSpPr>
          <p:nvPr>
            <p:ph type="title"/>
          </p:nvPr>
        </p:nvSpPr>
        <p:spPr/>
        <p:txBody>
          <a:bodyPr>
            <a:normAutofit/>
          </a:bodyPr>
          <a:lstStyle/>
          <a:p>
            <a:r>
              <a:rPr lang="en-US" sz="3500" b="1" dirty="0"/>
              <a:t>Membership basics</a:t>
            </a:r>
          </a:p>
        </p:txBody>
      </p:sp>
      <p:sp>
        <p:nvSpPr>
          <p:cNvPr id="17" name="TextBox 16">
            <a:extLst>
              <a:ext uri="{FF2B5EF4-FFF2-40B4-BE49-F238E27FC236}">
                <a16:creationId xmlns:a16="http://schemas.microsoft.com/office/drawing/2014/main" id="{ABCC8C3B-5957-B848-BD44-6EFB6FDF44C7}"/>
              </a:ext>
            </a:extLst>
          </p:cNvPr>
          <p:cNvSpPr txBox="1"/>
          <p:nvPr/>
        </p:nvSpPr>
        <p:spPr>
          <a:xfrm>
            <a:off x="491082" y="2192505"/>
            <a:ext cx="4094170" cy="2000548"/>
          </a:xfrm>
          <a:prstGeom prst="rect">
            <a:avLst/>
          </a:prstGeom>
          <a:noFill/>
          <a:ln>
            <a:noFill/>
          </a:ln>
          <a:effectLst>
            <a:softEdge rad="76200"/>
          </a:effectLst>
        </p:spPr>
        <p:txBody>
          <a:bodyPr wrap="square" rtlCol="0" anchor="t">
            <a:spAutoFit/>
          </a:bodyPr>
          <a:lstStyle/>
          <a:p>
            <a:r>
              <a:rPr lang="en-US" sz="2200" b="1" dirty="0">
                <a:latin typeface="Arial" panose="020B0604020202020204" pitchFamily="34" charset="0"/>
                <a:cs typeface="Arial" panose="020B0604020202020204" pitchFamily="34" charset="0"/>
              </a:rPr>
              <a:t>UNIFORMS:</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My Girl Scout Kits</a:t>
            </a:r>
          </a:p>
          <a:p>
            <a:pPr marL="800100" lvl="1"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Available at our shops</a:t>
            </a:r>
          </a:p>
          <a:p>
            <a:pPr marL="800100" lvl="1"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Purchased individually </a:t>
            </a:r>
          </a:p>
          <a:p>
            <a:pPr algn="ctr"/>
            <a:r>
              <a:rPr lang="en-US" b="1" i="1" dirty="0">
                <a:latin typeface="Arial" panose="020B0604020202020204" pitchFamily="34" charset="0"/>
                <a:cs typeface="Arial" panose="020B0604020202020204" pitchFamily="34" charset="0"/>
              </a:rPr>
              <a:t>(Future troop funds may cover new uniforms and badges)</a:t>
            </a:r>
          </a:p>
        </p:txBody>
      </p:sp>
      <p:sp>
        <p:nvSpPr>
          <p:cNvPr id="18" name="TextBox 17">
            <a:extLst>
              <a:ext uri="{FF2B5EF4-FFF2-40B4-BE49-F238E27FC236}">
                <a16:creationId xmlns:a16="http://schemas.microsoft.com/office/drawing/2014/main" id="{BC33E391-8104-3A4E-ABB3-C274C51A5932}"/>
              </a:ext>
            </a:extLst>
          </p:cNvPr>
          <p:cNvSpPr txBox="1"/>
          <p:nvPr/>
        </p:nvSpPr>
        <p:spPr>
          <a:xfrm>
            <a:off x="4691269" y="2192505"/>
            <a:ext cx="3511827" cy="1785104"/>
          </a:xfrm>
          <a:prstGeom prst="rect">
            <a:avLst/>
          </a:prstGeom>
          <a:noFill/>
          <a:ln>
            <a:noFill/>
          </a:ln>
          <a:effectLst>
            <a:softEdge rad="76200"/>
          </a:effectLst>
        </p:spPr>
        <p:txBody>
          <a:bodyPr wrap="square" rtlCol="0" anchor="t">
            <a:spAutoFit/>
          </a:bodyPr>
          <a:lstStyle/>
          <a:p>
            <a:r>
              <a:rPr lang="en-US" sz="2200" b="1" dirty="0">
                <a:latin typeface="Arial" panose="020B0604020202020204" pitchFamily="34" charset="0"/>
                <a:cs typeface="Arial" panose="020B0604020202020204" pitchFamily="34" charset="0"/>
              </a:rPr>
              <a:t>COOKIE SALE:</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Optional</a:t>
            </a:r>
            <a:endParaRPr lang="en-US" sz="2200" b="1"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Troop money-earning</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Supports activities chosen by the troop</a:t>
            </a:r>
          </a:p>
        </p:txBody>
      </p:sp>
      <p:sp>
        <p:nvSpPr>
          <p:cNvPr id="19" name="TextBox 18">
            <a:extLst>
              <a:ext uri="{FF2B5EF4-FFF2-40B4-BE49-F238E27FC236}">
                <a16:creationId xmlns:a16="http://schemas.microsoft.com/office/drawing/2014/main" id="{3A7FEB31-5836-C041-82C6-FCA2C47136FA}"/>
              </a:ext>
            </a:extLst>
          </p:cNvPr>
          <p:cNvSpPr txBox="1"/>
          <p:nvPr/>
        </p:nvSpPr>
        <p:spPr>
          <a:xfrm>
            <a:off x="8309113" y="2192505"/>
            <a:ext cx="3391805" cy="1785104"/>
          </a:xfrm>
          <a:prstGeom prst="rect">
            <a:avLst/>
          </a:prstGeom>
          <a:noFill/>
          <a:ln>
            <a:noFill/>
          </a:ln>
          <a:effectLst>
            <a:softEdge rad="76200"/>
          </a:effectLst>
        </p:spPr>
        <p:txBody>
          <a:bodyPr wrap="square" rtlCol="0" anchor="t">
            <a:spAutoFit/>
          </a:bodyPr>
          <a:lstStyle/>
          <a:p>
            <a:r>
              <a:rPr lang="en-US" sz="2200" b="1" dirty="0">
                <a:latin typeface="Arial" panose="020B0604020202020204" pitchFamily="34" charset="0"/>
                <a:cs typeface="Arial" panose="020B0604020202020204" pitchFamily="34" charset="0"/>
              </a:rPr>
              <a:t>TROOP MEETINGS:</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Typically twice a month (badge-earning meeting, field trip/event)</a:t>
            </a:r>
          </a:p>
        </p:txBody>
      </p:sp>
      <p:pic>
        <p:nvPicPr>
          <p:cNvPr id="21" name="Picture 20">
            <a:extLst>
              <a:ext uri="{FF2B5EF4-FFF2-40B4-BE49-F238E27FC236}">
                <a16:creationId xmlns:a16="http://schemas.microsoft.com/office/drawing/2014/main" id="{0070478A-EB0D-6840-9EC9-D216A39D07D6}"/>
              </a:ext>
            </a:extLst>
          </p:cNvPr>
          <p:cNvPicPr>
            <a:picLocks noChangeAspect="1"/>
          </p:cNvPicPr>
          <p:nvPr/>
        </p:nvPicPr>
        <p:blipFill>
          <a:blip r:embed="rId4"/>
          <a:stretch>
            <a:fillRect/>
          </a:stretch>
        </p:blipFill>
        <p:spPr>
          <a:xfrm>
            <a:off x="1019376" y="4213972"/>
            <a:ext cx="10151165" cy="2377065"/>
          </a:xfrm>
          <a:prstGeom prst="rect">
            <a:avLst/>
          </a:prstGeom>
        </p:spPr>
      </p:pic>
    </p:spTree>
    <p:extLst>
      <p:ext uri="{BB962C8B-B14F-4D97-AF65-F5344CB8AC3E}">
        <p14:creationId xmlns:p14="http://schemas.microsoft.com/office/powerpoint/2010/main" val="340058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9C83908-F884-FF40-8068-CD89F034D515}"/>
              </a:ext>
            </a:extLst>
          </p:cNvPr>
          <p:cNvSpPr>
            <a:spLocks noGrp="1"/>
          </p:cNvSpPr>
          <p:nvPr>
            <p:ph type="title"/>
          </p:nvPr>
        </p:nvSpPr>
        <p:spPr>
          <a:xfrm>
            <a:off x="833191" y="1895600"/>
            <a:ext cx="10515600" cy="1610139"/>
          </a:xfrm>
        </p:spPr>
        <p:txBody>
          <a:bodyPr/>
          <a:lstStyle/>
          <a:p>
            <a:r>
              <a:rPr lang="en-US" sz="4500" b="1" dirty="0"/>
              <a:t>Forming troops</a:t>
            </a:r>
          </a:p>
        </p:txBody>
      </p:sp>
      <p:sp>
        <p:nvSpPr>
          <p:cNvPr id="7" name="TextBox 6">
            <a:extLst>
              <a:ext uri="{FF2B5EF4-FFF2-40B4-BE49-F238E27FC236}">
                <a16:creationId xmlns:a16="http://schemas.microsoft.com/office/drawing/2014/main" id="{D7B17B8E-FFD5-F142-89D5-C0DE3FD22E79}"/>
              </a:ext>
            </a:extLst>
          </p:cNvPr>
          <p:cNvSpPr txBox="1"/>
          <p:nvPr/>
        </p:nvSpPr>
        <p:spPr>
          <a:xfrm>
            <a:off x="578462" y="3994801"/>
            <a:ext cx="11025057" cy="1384995"/>
          </a:xfrm>
          <a:prstGeom prst="rect">
            <a:avLst/>
          </a:prstGeom>
          <a:noFill/>
          <a:ln>
            <a:noFill/>
          </a:ln>
          <a:effectLst>
            <a:softEdge rad="76200"/>
          </a:effectLst>
        </p:spPr>
        <p:txBody>
          <a:bodyPr wrap="square" rtlCol="0" anchor="t">
            <a:spAutoFit/>
          </a:bodyPr>
          <a:lstStyle/>
          <a:p>
            <a:pPr algn="ctr"/>
            <a:r>
              <a:rPr lang="en-US" sz="2800" b="1" dirty="0">
                <a:latin typeface="Arial" panose="020B0604020202020204" pitchFamily="34" charset="0"/>
                <a:cs typeface="Arial" panose="020B0604020202020204" pitchFamily="34" charset="0"/>
              </a:rPr>
              <a:t>Get to know your new troop! Say your name, age/school, </a:t>
            </a:r>
          </a:p>
          <a:p>
            <a:pPr algn="ctr"/>
            <a:r>
              <a:rPr lang="en-US" sz="2800" b="1" dirty="0">
                <a:latin typeface="Arial" panose="020B0604020202020204" pitchFamily="34" charset="0"/>
                <a:cs typeface="Arial" panose="020B0604020202020204" pitchFamily="34" charset="0"/>
              </a:rPr>
              <a:t>and one thing that excites you about Girl Scouts!</a:t>
            </a:r>
          </a:p>
          <a:p>
            <a:pPr algn="ct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4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043CAA-0466-41C9-9D3D-8175006870B2}"/>
              </a:ext>
            </a:extLst>
          </p:cNvPr>
          <p:cNvPicPr>
            <a:picLocks noChangeAspect="1"/>
          </p:cNvPicPr>
          <p:nvPr/>
        </p:nvPicPr>
        <p:blipFill rotWithShape="1">
          <a:blip r:embed="rId3"/>
          <a:srcRect l="10696" t="75" r="-10696" b="-75"/>
          <a:stretch/>
        </p:blipFill>
        <p:spPr>
          <a:xfrm>
            <a:off x="0" y="3888485"/>
            <a:ext cx="4452745" cy="2969424"/>
          </a:xfrm>
          <a:prstGeom prst="rect">
            <a:avLst/>
          </a:prstGeom>
        </p:spPr>
      </p:pic>
      <p:pic>
        <p:nvPicPr>
          <p:cNvPr id="5" name="Picture 4">
            <a:extLst>
              <a:ext uri="{FF2B5EF4-FFF2-40B4-BE49-F238E27FC236}">
                <a16:creationId xmlns:a16="http://schemas.microsoft.com/office/drawing/2014/main" id="{31FF490D-2A6C-4AB5-854F-EBE8E0BBBDD7}"/>
              </a:ext>
            </a:extLst>
          </p:cNvPr>
          <p:cNvPicPr>
            <a:picLocks noChangeAspect="1"/>
          </p:cNvPicPr>
          <p:nvPr/>
        </p:nvPicPr>
        <p:blipFill rotWithShape="1">
          <a:blip r:embed="rId4"/>
          <a:srcRect t="15187" b="9963"/>
          <a:stretch/>
        </p:blipFill>
        <p:spPr>
          <a:xfrm>
            <a:off x="0" y="91"/>
            <a:ext cx="4124325" cy="2057309"/>
          </a:xfrm>
          <a:prstGeom prst="rect">
            <a:avLst/>
          </a:prstGeom>
        </p:spPr>
      </p:pic>
      <p:pic>
        <p:nvPicPr>
          <p:cNvPr id="6" name="Picture 5">
            <a:extLst>
              <a:ext uri="{FF2B5EF4-FFF2-40B4-BE49-F238E27FC236}">
                <a16:creationId xmlns:a16="http://schemas.microsoft.com/office/drawing/2014/main" id="{C0EE44B3-B02C-4EEA-96C3-BB4A4F5479CB}"/>
              </a:ext>
            </a:extLst>
          </p:cNvPr>
          <p:cNvPicPr>
            <a:picLocks noChangeAspect="1"/>
          </p:cNvPicPr>
          <p:nvPr/>
        </p:nvPicPr>
        <p:blipFill rotWithShape="1">
          <a:blip r:embed="rId5"/>
          <a:srcRect t="12053" b="1890"/>
          <a:stretch/>
        </p:blipFill>
        <p:spPr>
          <a:xfrm>
            <a:off x="8605636" y="1"/>
            <a:ext cx="3586363" cy="2057400"/>
          </a:xfrm>
          <a:prstGeom prst="rect">
            <a:avLst/>
          </a:prstGeom>
        </p:spPr>
      </p:pic>
      <p:pic>
        <p:nvPicPr>
          <p:cNvPr id="10" name="Picture 9">
            <a:extLst>
              <a:ext uri="{FF2B5EF4-FFF2-40B4-BE49-F238E27FC236}">
                <a16:creationId xmlns:a16="http://schemas.microsoft.com/office/drawing/2014/main" id="{4D73E06C-5E2D-4A4F-BF1D-860725084690}"/>
              </a:ext>
            </a:extLst>
          </p:cNvPr>
          <p:cNvPicPr>
            <a:picLocks noChangeAspect="1"/>
          </p:cNvPicPr>
          <p:nvPr/>
        </p:nvPicPr>
        <p:blipFill rotWithShape="1">
          <a:blip r:embed="rId6"/>
          <a:srcRect t="15548" b="15610"/>
          <a:stretch/>
        </p:blipFill>
        <p:spPr>
          <a:xfrm>
            <a:off x="4124324" y="-10632"/>
            <a:ext cx="4481311" cy="2067090"/>
          </a:xfrm>
          <a:prstGeom prst="rect">
            <a:avLst/>
          </a:prstGeom>
        </p:spPr>
      </p:pic>
      <p:pic>
        <p:nvPicPr>
          <p:cNvPr id="4" name="Picture 4" descr="Girls Using Magnifying Glasses">
            <a:extLst>
              <a:ext uri="{FF2B5EF4-FFF2-40B4-BE49-F238E27FC236}">
                <a16:creationId xmlns:a16="http://schemas.microsoft.com/office/drawing/2014/main" id="{BEE8A291-1E36-4815-A7EF-F6853B89D3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981" t="3" r="22219" b="-3"/>
          <a:stretch/>
        </p:blipFill>
        <p:spPr bwMode="auto">
          <a:xfrm>
            <a:off x="3457575" y="3886248"/>
            <a:ext cx="4943475" cy="2971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36397E-7AEE-4F76-8E66-30EF70FD1029}"/>
              </a:ext>
            </a:extLst>
          </p:cNvPr>
          <p:cNvPicPr>
            <a:picLocks noChangeAspect="1"/>
          </p:cNvPicPr>
          <p:nvPr/>
        </p:nvPicPr>
        <p:blipFill rotWithShape="1">
          <a:blip r:embed="rId8"/>
          <a:srcRect l="14004" t="3572" r="2169" b="3645"/>
          <a:stretch/>
        </p:blipFill>
        <p:spPr>
          <a:xfrm>
            <a:off x="8143875" y="3886248"/>
            <a:ext cx="4048125" cy="2969424"/>
          </a:xfrm>
          <a:prstGeom prst="rect">
            <a:avLst/>
          </a:prstGeom>
        </p:spPr>
      </p:pic>
      <p:sp>
        <p:nvSpPr>
          <p:cNvPr id="9" name="Title 8">
            <a:extLst>
              <a:ext uri="{FF2B5EF4-FFF2-40B4-BE49-F238E27FC236}">
                <a16:creationId xmlns:a16="http://schemas.microsoft.com/office/drawing/2014/main" id="{CD599844-1BE7-154A-AD81-70FA66D182E2}"/>
              </a:ext>
            </a:extLst>
          </p:cNvPr>
          <p:cNvSpPr>
            <a:spLocks noGrp="1"/>
          </p:cNvSpPr>
          <p:nvPr>
            <p:ph type="ctrTitle"/>
          </p:nvPr>
        </p:nvSpPr>
        <p:spPr/>
        <p:txBody>
          <a:bodyPr/>
          <a:lstStyle/>
          <a:p>
            <a:r>
              <a:rPr lang="en-US"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300172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F286-C272-43DB-BE8E-647CE9BE3D36}"/>
              </a:ext>
            </a:extLst>
          </p:cNvPr>
          <p:cNvSpPr>
            <a:spLocks noGrp="1"/>
          </p:cNvSpPr>
          <p:nvPr>
            <p:ph type="title"/>
          </p:nvPr>
        </p:nvSpPr>
        <p:spPr/>
        <p:txBody>
          <a:bodyPr>
            <a:normAutofit/>
          </a:bodyPr>
          <a:lstStyle/>
          <a:p>
            <a:r>
              <a:rPr lang="en-US" sz="5000" b="1" dirty="0"/>
              <a:t>AGENDA</a:t>
            </a:r>
          </a:p>
        </p:txBody>
      </p:sp>
      <p:sp>
        <p:nvSpPr>
          <p:cNvPr id="8" name="TextBox 7">
            <a:extLst>
              <a:ext uri="{FF2B5EF4-FFF2-40B4-BE49-F238E27FC236}">
                <a16:creationId xmlns:a16="http://schemas.microsoft.com/office/drawing/2014/main" id="{149EC9A7-7D4F-4449-9A48-1D9F1B907D86}"/>
              </a:ext>
            </a:extLst>
          </p:cNvPr>
          <p:cNvSpPr txBox="1"/>
          <p:nvPr/>
        </p:nvSpPr>
        <p:spPr>
          <a:xfrm>
            <a:off x="676613" y="2208007"/>
            <a:ext cx="4889768" cy="3539430"/>
          </a:xfrm>
          <a:prstGeom prst="rect">
            <a:avLst/>
          </a:prstGeom>
          <a:noFill/>
          <a:ln>
            <a:noFill/>
          </a:ln>
          <a:effectLst>
            <a:softEdge rad="76200"/>
          </a:effectLst>
        </p:spPr>
        <p:txBody>
          <a:bodyPr wrap="square" rtlCol="0" anchor="t">
            <a:spAutoFit/>
          </a:bodyPr>
          <a:lstStyle/>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Check-in</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Program Overview</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Girl Activity</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Register &amp; Form Troops</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Wrap Up &amp; Questions</a:t>
            </a:r>
          </a:p>
          <a:p>
            <a:pPr marL="285750" indent="-285750">
              <a:buFont typeface="Arial" panose="020B0604020202020204" pitchFamily="34" charset="0"/>
              <a:buChar char="•"/>
            </a:pP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Volunteers are needed to form troops!</a:t>
            </a:r>
          </a:p>
        </p:txBody>
      </p:sp>
      <p:pic>
        <p:nvPicPr>
          <p:cNvPr id="17" name="Picture 16">
            <a:extLst>
              <a:ext uri="{FF2B5EF4-FFF2-40B4-BE49-F238E27FC236}">
                <a16:creationId xmlns:a16="http://schemas.microsoft.com/office/drawing/2014/main" id="{6893EBFF-1790-0A44-AAE0-E9EBF0DD226F}"/>
              </a:ext>
            </a:extLst>
          </p:cNvPr>
          <p:cNvPicPr>
            <a:picLocks noChangeAspect="1"/>
          </p:cNvPicPr>
          <p:nvPr/>
        </p:nvPicPr>
        <p:blipFill>
          <a:blip r:embed="rId3"/>
          <a:stretch>
            <a:fillRect/>
          </a:stretch>
        </p:blipFill>
        <p:spPr>
          <a:xfrm>
            <a:off x="6625621" y="1792936"/>
            <a:ext cx="5018509" cy="5018509"/>
          </a:xfrm>
          <a:prstGeom prst="rect">
            <a:avLst/>
          </a:prstGeom>
        </p:spPr>
      </p:pic>
    </p:spTree>
    <p:extLst>
      <p:ext uri="{BB962C8B-B14F-4D97-AF65-F5344CB8AC3E}">
        <p14:creationId xmlns:p14="http://schemas.microsoft.com/office/powerpoint/2010/main" val="292348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470408-89D4-8642-8CE5-723ED372C8F8}"/>
              </a:ext>
            </a:extLst>
          </p:cNvPr>
          <p:cNvSpPr>
            <a:spLocks noGrp="1"/>
          </p:cNvSpPr>
          <p:nvPr>
            <p:ph type="title"/>
          </p:nvPr>
        </p:nvSpPr>
        <p:spPr>
          <a:xfrm>
            <a:off x="833191" y="1895600"/>
            <a:ext cx="10515600" cy="1610139"/>
          </a:xfrm>
        </p:spPr>
        <p:txBody>
          <a:bodyPr/>
          <a:lstStyle/>
          <a:p>
            <a:r>
              <a:rPr lang="en-US" sz="4500" b="1" dirty="0"/>
              <a:t>What brought you </a:t>
            </a:r>
            <a:br>
              <a:rPr lang="en-US" sz="4500" b="1" dirty="0"/>
            </a:br>
            <a:r>
              <a:rPr lang="en-US" sz="4500" b="1" dirty="0"/>
              <a:t>to this event?</a:t>
            </a:r>
          </a:p>
        </p:txBody>
      </p:sp>
      <p:pic>
        <p:nvPicPr>
          <p:cNvPr id="7" name="Picture 6">
            <a:extLst>
              <a:ext uri="{FF2B5EF4-FFF2-40B4-BE49-F238E27FC236}">
                <a16:creationId xmlns:a16="http://schemas.microsoft.com/office/drawing/2014/main" id="{95FCA518-C4EC-DB42-9A49-AEC97167D995}"/>
              </a:ext>
            </a:extLst>
          </p:cNvPr>
          <p:cNvPicPr>
            <a:picLocks noChangeAspect="1"/>
          </p:cNvPicPr>
          <p:nvPr/>
        </p:nvPicPr>
        <p:blipFill>
          <a:blip r:embed="rId4"/>
          <a:stretch>
            <a:fillRect/>
          </a:stretch>
        </p:blipFill>
        <p:spPr>
          <a:xfrm>
            <a:off x="8080027" y="3657600"/>
            <a:ext cx="3908125" cy="3067878"/>
          </a:xfrm>
          <a:prstGeom prst="rect">
            <a:avLst/>
          </a:prstGeom>
        </p:spPr>
      </p:pic>
      <p:sp>
        <p:nvSpPr>
          <p:cNvPr id="8" name="TextBox 7">
            <a:extLst>
              <a:ext uri="{FF2B5EF4-FFF2-40B4-BE49-F238E27FC236}">
                <a16:creationId xmlns:a16="http://schemas.microsoft.com/office/drawing/2014/main" id="{5609EB20-0E72-E842-831A-A02B2CF60039}"/>
              </a:ext>
            </a:extLst>
          </p:cNvPr>
          <p:cNvSpPr txBox="1"/>
          <p:nvPr/>
        </p:nvSpPr>
        <p:spPr>
          <a:xfrm>
            <a:off x="8357689" y="4276337"/>
            <a:ext cx="3352800" cy="1631216"/>
          </a:xfrm>
          <a:prstGeom prst="rect">
            <a:avLst/>
          </a:prstGeom>
          <a:noFill/>
        </p:spPr>
        <p:txBody>
          <a:bodyPr wrap="square" rtlCol="0">
            <a:spAutoFit/>
          </a:bodyPr>
          <a:lstStyle/>
          <a:p>
            <a:pPr algn="ctr"/>
            <a:r>
              <a:rPr lang="en-US" sz="2500" b="1" dirty="0">
                <a:solidFill>
                  <a:schemeClr val="bg1"/>
                </a:solidFill>
                <a:latin typeface="Arial" panose="020B0604020202020204" pitchFamily="34" charset="0"/>
                <a:cs typeface="Arial" panose="020B0604020202020204" pitchFamily="34" charset="0"/>
              </a:rPr>
              <a:t>We want to make sure all of your questions are answered!</a:t>
            </a:r>
          </a:p>
        </p:txBody>
      </p:sp>
    </p:spTree>
    <p:extLst>
      <p:ext uri="{BB962C8B-B14F-4D97-AF65-F5344CB8AC3E}">
        <p14:creationId xmlns:p14="http://schemas.microsoft.com/office/powerpoint/2010/main" val="438241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3C4ACFD-D839-4142-9F75-5C8EB8F003A5}"/>
              </a:ext>
            </a:extLst>
          </p:cNvPr>
          <p:cNvSpPr>
            <a:spLocks noGrp="1"/>
          </p:cNvSpPr>
          <p:nvPr>
            <p:ph type="title"/>
          </p:nvPr>
        </p:nvSpPr>
        <p:spPr>
          <a:xfrm>
            <a:off x="833191" y="1895600"/>
            <a:ext cx="10515600" cy="1610139"/>
          </a:xfrm>
        </p:spPr>
        <p:txBody>
          <a:bodyPr/>
          <a:lstStyle/>
          <a:p>
            <a:r>
              <a:rPr lang="en-US" sz="4500" b="1" dirty="0"/>
              <a:t>PROGRAM IMPACT</a:t>
            </a:r>
          </a:p>
        </p:txBody>
      </p:sp>
      <p:pic>
        <p:nvPicPr>
          <p:cNvPr id="8" name="Picture 7">
            <a:extLst>
              <a:ext uri="{FF2B5EF4-FFF2-40B4-BE49-F238E27FC236}">
                <a16:creationId xmlns:a16="http://schemas.microsoft.com/office/drawing/2014/main" id="{9791A03F-3CE3-724E-9746-390F45A5AA3E}"/>
              </a:ext>
            </a:extLst>
          </p:cNvPr>
          <p:cNvPicPr>
            <a:picLocks noChangeAspect="1"/>
          </p:cNvPicPr>
          <p:nvPr/>
        </p:nvPicPr>
        <p:blipFill>
          <a:blip r:embed="rId4"/>
          <a:stretch>
            <a:fillRect/>
          </a:stretch>
        </p:blipFill>
        <p:spPr>
          <a:xfrm>
            <a:off x="8080027" y="3657600"/>
            <a:ext cx="3908125" cy="3067878"/>
          </a:xfrm>
          <a:prstGeom prst="rect">
            <a:avLst/>
          </a:prstGeom>
        </p:spPr>
      </p:pic>
      <p:sp>
        <p:nvSpPr>
          <p:cNvPr id="9" name="TextBox 8">
            <a:extLst>
              <a:ext uri="{FF2B5EF4-FFF2-40B4-BE49-F238E27FC236}">
                <a16:creationId xmlns:a16="http://schemas.microsoft.com/office/drawing/2014/main" id="{A983F092-255F-9C42-B06D-FD74D8DA2732}"/>
              </a:ext>
            </a:extLst>
          </p:cNvPr>
          <p:cNvSpPr txBox="1"/>
          <p:nvPr/>
        </p:nvSpPr>
        <p:spPr>
          <a:xfrm>
            <a:off x="8357689" y="4276337"/>
            <a:ext cx="3352800" cy="1631216"/>
          </a:xfrm>
          <a:prstGeom prst="rect">
            <a:avLst/>
          </a:prstGeom>
          <a:noFill/>
        </p:spPr>
        <p:txBody>
          <a:bodyPr wrap="square" rtlCol="0">
            <a:spAutoFit/>
          </a:bodyPr>
          <a:lstStyle/>
          <a:p>
            <a:pPr algn="ctr"/>
            <a:r>
              <a:rPr lang="en-US" sz="2500" b="1" dirty="0">
                <a:solidFill>
                  <a:schemeClr val="bg1"/>
                </a:solidFill>
                <a:latin typeface="Arial" panose="020B0604020202020204" pitchFamily="34" charset="0"/>
                <a:cs typeface="Arial" panose="020B0604020202020204" pitchFamily="34" charset="0"/>
              </a:rPr>
              <a:t>Hear from members in the room about their experiences in the program!</a:t>
            </a:r>
          </a:p>
        </p:txBody>
      </p:sp>
    </p:spTree>
    <p:extLst>
      <p:ext uri="{BB962C8B-B14F-4D97-AF65-F5344CB8AC3E}">
        <p14:creationId xmlns:p14="http://schemas.microsoft.com/office/powerpoint/2010/main" val="362188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9BE2C560-51FF-4CD3-BB2A-616A684ECA1F}"/>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1227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42E1FB-AB7D-DA42-A094-94CD0B6F2F4E}"/>
              </a:ext>
            </a:extLst>
          </p:cNvPr>
          <p:cNvSpPr>
            <a:spLocks noGrp="1"/>
          </p:cNvSpPr>
          <p:nvPr>
            <p:ph type="title"/>
          </p:nvPr>
        </p:nvSpPr>
        <p:spPr>
          <a:xfrm>
            <a:off x="833191" y="1895600"/>
            <a:ext cx="10515600" cy="1610139"/>
          </a:xfrm>
        </p:spPr>
        <p:txBody>
          <a:bodyPr/>
          <a:lstStyle/>
          <a:p>
            <a:r>
              <a:rPr lang="en-US" sz="4500" b="1" dirty="0"/>
              <a:t>Let’s share!</a:t>
            </a:r>
          </a:p>
        </p:txBody>
      </p:sp>
      <p:pic>
        <p:nvPicPr>
          <p:cNvPr id="9" name="Picture 8">
            <a:extLst>
              <a:ext uri="{FF2B5EF4-FFF2-40B4-BE49-F238E27FC236}">
                <a16:creationId xmlns:a16="http://schemas.microsoft.com/office/drawing/2014/main" id="{4B4A537C-9E8B-654E-9914-A6FE5EC7B3F4}"/>
              </a:ext>
            </a:extLst>
          </p:cNvPr>
          <p:cNvPicPr>
            <a:picLocks noChangeAspect="1"/>
          </p:cNvPicPr>
          <p:nvPr/>
        </p:nvPicPr>
        <p:blipFill>
          <a:blip r:embed="rId4"/>
          <a:stretch>
            <a:fillRect/>
          </a:stretch>
        </p:blipFill>
        <p:spPr>
          <a:xfrm>
            <a:off x="8080027" y="3657600"/>
            <a:ext cx="3908125" cy="3067878"/>
          </a:xfrm>
          <a:prstGeom prst="rect">
            <a:avLst/>
          </a:prstGeom>
        </p:spPr>
      </p:pic>
      <p:sp>
        <p:nvSpPr>
          <p:cNvPr id="10" name="TextBox 9">
            <a:extLst>
              <a:ext uri="{FF2B5EF4-FFF2-40B4-BE49-F238E27FC236}">
                <a16:creationId xmlns:a16="http://schemas.microsoft.com/office/drawing/2014/main" id="{A3971C75-6F88-0E41-B77C-9384CADF9666}"/>
              </a:ext>
            </a:extLst>
          </p:cNvPr>
          <p:cNvSpPr txBox="1"/>
          <p:nvPr/>
        </p:nvSpPr>
        <p:spPr>
          <a:xfrm>
            <a:off x="8357689" y="4369102"/>
            <a:ext cx="3352800" cy="1246495"/>
          </a:xfrm>
          <a:prstGeom prst="rect">
            <a:avLst/>
          </a:prstGeom>
          <a:noFill/>
        </p:spPr>
        <p:txBody>
          <a:bodyPr wrap="square" rtlCol="0">
            <a:spAutoFit/>
          </a:bodyPr>
          <a:lstStyle/>
          <a:p>
            <a:pPr algn="ctr"/>
            <a:r>
              <a:rPr lang="en-US" sz="2500" b="1" dirty="0">
                <a:solidFill>
                  <a:schemeClr val="bg1"/>
                </a:solidFill>
                <a:latin typeface="Arial" panose="020B0604020202020204" pitchFamily="34" charset="0"/>
                <a:cs typeface="Arial" panose="020B0604020202020204" pitchFamily="34" charset="0"/>
              </a:rPr>
              <a:t>Girls! What </a:t>
            </a:r>
          </a:p>
          <a:p>
            <a:pPr algn="ctr"/>
            <a:r>
              <a:rPr lang="en-US" sz="2500" b="1" dirty="0">
                <a:solidFill>
                  <a:schemeClr val="bg1"/>
                </a:solidFill>
                <a:latin typeface="Arial" panose="020B0604020202020204" pitchFamily="34" charset="0"/>
                <a:cs typeface="Arial" panose="020B0604020202020204" pitchFamily="34" charset="0"/>
              </a:rPr>
              <a:t>activity looked most exciting to you?</a:t>
            </a:r>
          </a:p>
        </p:txBody>
      </p:sp>
    </p:spTree>
    <p:extLst>
      <p:ext uri="{BB962C8B-B14F-4D97-AF65-F5344CB8AC3E}">
        <p14:creationId xmlns:p14="http://schemas.microsoft.com/office/powerpoint/2010/main" val="986267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CC1A8BC-A70D-EB46-9AF3-CF63269D7567}"/>
              </a:ext>
            </a:extLst>
          </p:cNvPr>
          <p:cNvSpPr>
            <a:spLocks noGrp="1"/>
          </p:cNvSpPr>
          <p:nvPr>
            <p:ph type="subTitle" idx="1"/>
          </p:nvPr>
        </p:nvSpPr>
        <p:spPr/>
        <p:txBody>
          <a:bodyPr/>
          <a:lstStyle/>
          <a:p>
            <a:endParaRPr lang="en-US"/>
          </a:p>
        </p:txBody>
      </p:sp>
      <p:pic>
        <p:nvPicPr>
          <p:cNvPr id="2054" name="Picture 6" descr="Girls in Construction Gear Holding a Freshly Painted Bird House">
            <a:extLst>
              <a:ext uri="{FF2B5EF4-FFF2-40B4-BE49-F238E27FC236}">
                <a16:creationId xmlns:a16="http://schemas.microsoft.com/office/drawing/2014/main" id="{83555803-51F8-4420-9546-A789790AE4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48" b="17077"/>
          <a:stretch/>
        </p:blipFill>
        <p:spPr bwMode="auto">
          <a:xfrm>
            <a:off x="-1" y="-20621"/>
            <a:ext cx="6323527" cy="24436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irl scaling outdoor ropes course.">
            <a:extLst>
              <a:ext uri="{FF2B5EF4-FFF2-40B4-BE49-F238E27FC236}">
                <a16:creationId xmlns:a16="http://schemas.microsoft.com/office/drawing/2014/main" id="{DF0570ED-CBFE-4B7C-A694-437C77275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96" y="-20622"/>
            <a:ext cx="5886987" cy="24436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roop Leader With Girls at a Malala Event ">
            <a:extLst>
              <a:ext uri="{FF2B5EF4-FFF2-40B4-BE49-F238E27FC236}">
                <a16:creationId xmlns:a16="http://schemas.microsoft.com/office/drawing/2014/main" id="{D1ACB8A3-1757-40DD-B3B6-2BC04B898A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84" t="6178" r="10188" b="-34"/>
          <a:stretch/>
        </p:blipFill>
        <p:spPr bwMode="auto">
          <a:xfrm>
            <a:off x="-1" y="3872865"/>
            <a:ext cx="5742547" cy="29851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ve Girls in Sitting on Bench Laughing and holding S'mores Sticks ">
            <a:extLst>
              <a:ext uri="{FF2B5EF4-FFF2-40B4-BE49-F238E27FC236}">
                <a16:creationId xmlns:a16="http://schemas.microsoft.com/office/drawing/2014/main" id="{7BA21D31-5A65-4292-8302-080573B172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16" r="2757" b="792"/>
          <a:stretch/>
        </p:blipFill>
        <p:spPr bwMode="auto">
          <a:xfrm>
            <a:off x="5598501" y="3872865"/>
            <a:ext cx="6583482" cy="298513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6">
            <a:extLst>
              <a:ext uri="{FF2B5EF4-FFF2-40B4-BE49-F238E27FC236}">
                <a16:creationId xmlns:a16="http://schemas.microsoft.com/office/drawing/2014/main" id="{B4C73BA7-E284-0345-8111-849C054E2EA0}"/>
              </a:ext>
            </a:extLst>
          </p:cNvPr>
          <p:cNvSpPr>
            <a:spLocks noGrp="1"/>
          </p:cNvSpPr>
          <p:nvPr>
            <p:ph type="ctrTitle"/>
          </p:nvPr>
        </p:nvSpPr>
        <p:spPr>
          <a:xfrm>
            <a:off x="365759" y="2552468"/>
            <a:ext cx="11471565" cy="921393"/>
          </a:xfrm>
        </p:spPr>
        <p:txBody>
          <a:bodyPr>
            <a:normAutofit/>
          </a:bodyPr>
          <a:lstStyle/>
          <a:p>
            <a:r>
              <a:rPr lang="en-US" sz="5000" b="1" dirty="0">
                <a:latin typeface="Arial" panose="020B0604020202020204" pitchFamily="34" charset="0"/>
                <a:cs typeface="Arial" panose="020B0604020202020204" pitchFamily="34" charset="0"/>
              </a:rPr>
              <a:t>ACTIVITY TIME!</a:t>
            </a:r>
          </a:p>
        </p:txBody>
      </p:sp>
      <p:sp>
        <p:nvSpPr>
          <p:cNvPr id="12" name="Subtitle 2">
            <a:extLst>
              <a:ext uri="{FF2B5EF4-FFF2-40B4-BE49-F238E27FC236}">
                <a16:creationId xmlns:a16="http://schemas.microsoft.com/office/drawing/2014/main" id="{12C6F428-69A0-154D-96B3-4CD4C1A90480}"/>
              </a:ext>
            </a:extLst>
          </p:cNvPr>
          <p:cNvSpPr txBox="1">
            <a:spLocks/>
          </p:cNvSpPr>
          <p:nvPr/>
        </p:nvSpPr>
        <p:spPr>
          <a:xfrm>
            <a:off x="3486906" y="2981755"/>
            <a:ext cx="5218188" cy="79160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r>
              <a:rPr lang="en-US" b="1" i="1" dirty="0">
                <a:solidFill>
                  <a:schemeClr val="tx2">
                    <a:lumMod val="75000"/>
                  </a:schemeClr>
                </a:solidFill>
                <a:latin typeface="Arial" panose="020B0604020202020204" pitchFamily="34" charset="0"/>
                <a:cs typeface="Arial" panose="020B0604020202020204" pitchFamily="34" charset="0"/>
              </a:rPr>
              <a:t>Let’s try a hands-on Girl Scout activity</a:t>
            </a:r>
          </a:p>
        </p:txBody>
      </p:sp>
    </p:spTree>
    <p:extLst>
      <p:ext uri="{BB962C8B-B14F-4D97-AF65-F5344CB8AC3E}">
        <p14:creationId xmlns:p14="http://schemas.microsoft.com/office/powerpoint/2010/main" val="28322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7E6AF8A-B860-E645-9DAB-EC7C15EB606E}"/>
              </a:ext>
            </a:extLst>
          </p:cNvPr>
          <p:cNvSpPr txBox="1">
            <a:spLocks/>
          </p:cNvSpPr>
          <p:nvPr/>
        </p:nvSpPr>
        <p:spPr>
          <a:xfrm>
            <a:off x="833191" y="2266661"/>
            <a:ext cx="10515600" cy="807843"/>
          </a:xfrm>
          <a:prstGeom prst="rect">
            <a:avLst/>
          </a:prstGeom>
        </p:spPr>
        <p:txBody>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4500" b="1" dirty="0">
                <a:latin typeface="Arial" panose="020B0604020202020204" pitchFamily="34" charset="0"/>
                <a:cs typeface="Arial" panose="020B0604020202020204" pitchFamily="34" charset="0"/>
              </a:rPr>
              <a:t>Questions?</a:t>
            </a:r>
          </a:p>
        </p:txBody>
      </p:sp>
      <p:pic>
        <p:nvPicPr>
          <p:cNvPr id="9" name="Picture 8">
            <a:extLst>
              <a:ext uri="{FF2B5EF4-FFF2-40B4-BE49-F238E27FC236}">
                <a16:creationId xmlns:a16="http://schemas.microsoft.com/office/drawing/2014/main" id="{A7D4F0DE-7BDC-0047-9272-78A57B16ED9A}"/>
              </a:ext>
            </a:extLst>
          </p:cNvPr>
          <p:cNvPicPr>
            <a:picLocks noChangeAspect="1"/>
          </p:cNvPicPr>
          <p:nvPr/>
        </p:nvPicPr>
        <p:blipFill>
          <a:blip r:embed="rId4"/>
          <a:stretch>
            <a:fillRect/>
          </a:stretch>
        </p:blipFill>
        <p:spPr>
          <a:xfrm>
            <a:off x="6669155" y="2875720"/>
            <a:ext cx="4817165" cy="4817165"/>
          </a:xfrm>
          <a:prstGeom prst="rect">
            <a:avLst/>
          </a:prstGeom>
        </p:spPr>
      </p:pic>
      <p:pic>
        <p:nvPicPr>
          <p:cNvPr id="12" name="Picture 11">
            <a:extLst>
              <a:ext uri="{FF2B5EF4-FFF2-40B4-BE49-F238E27FC236}">
                <a16:creationId xmlns:a16="http://schemas.microsoft.com/office/drawing/2014/main" id="{CFDC208C-D46B-DA45-8375-58C8D2C9077D}"/>
              </a:ext>
            </a:extLst>
          </p:cNvPr>
          <p:cNvPicPr>
            <a:picLocks noChangeAspect="1"/>
          </p:cNvPicPr>
          <p:nvPr/>
        </p:nvPicPr>
        <p:blipFill>
          <a:blip r:embed="rId5"/>
          <a:stretch>
            <a:fillRect/>
          </a:stretch>
        </p:blipFill>
        <p:spPr>
          <a:xfrm>
            <a:off x="361123" y="2875720"/>
            <a:ext cx="4817166" cy="4817166"/>
          </a:xfrm>
          <a:prstGeom prst="rect">
            <a:avLst/>
          </a:prstGeom>
        </p:spPr>
      </p:pic>
      <p:sp>
        <p:nvSpPr>
          <p:cNvPr id="14" name="TextBox 13">
            <a:extLst>
              <a:ext uri="{FF2B5EF4-FFF2-40B4-BE49-F238E27FC236}">
                <a16:creationId xmlns:a16="http://schemas.microsoft.com/office/drawing/2014/main" id="{BEE49B16-0FF3-8149-8F9B-02BC420A4F42}"/>
              </a:ext>
            </a:extLst>
          </p:cNvPr>
          <p:cNvSpPr txBox="1"/>
          <p:nvPr/>
        </p:nvSpPr>
        <p:spPr>
          <a:xfrm>
            <a:off x="1093306" y="4342598"/>
            <a:ext cx="3352800" cy="2015936"/>
          </a:xfrm>
          <a:prstGeom prst="rect">
            <a:avLst/>
          </a:prstGeom>
          <a:noFill/>
        </p:spPr>
        <p:txBody>
          <a:bodyPr wrap="square" rtlCol="0">
            <a:spAutoFit/>
          </a:bodyPr>
          <a:lstStyle/>
          <a:p>
            <a:pPr algn="ctr"/>
            <a:r>
              <a:rPr lang="en-US" sz="2500" b="1" dirty="0">
                <a:solidFill>
                  <a:schemeClr val="bg1"/>
                </a:solidFill>
                <a:latin typeface="Arial" panose="020B0604020202020204" pitchFamily="34" charset="0"/>
                <a:cs typeface="Arial" panose="020B0604020202020204" pitchFamily="34" charset="0"/>
              </a:rPr>
              <a:t>What information </a:t>
            </a:r>
          </a:p>
          <a:p>
            <a:pPr algn="ctr"/>
            <a:r>
              <a:rPr lang="en-US" sz="2500" b="1" dirty="0">
                <a:solidFill>
                  <a:schemeClr val="bg1"/>
                </a:solidFill>
                <a:latin typeface="Arial" panose="020B0604020202020204" pitchFamily="34" charset="0"/>
                <a:cs typeface="Arial" panose="020B0604020202020204" pitchFamily="34" charset="0"/>
              </a:rPr>
              <a:t>do you need to make a decision about your girl joining </a:t>
            </a:r>
          </a:p>
          <a:p>
            <a:pPr algn="ctr"/>
            <a:r>
              <a:rPr lang="en-US" sz="2500" b="1" dirty="0">
                <a:solidFill>
                  <a:schemeClr val="bg1"/>
                </a:solidFill>
                <a:latin typeface="Arial" panose="020B0604020202020204" pitchFamily="34" charset="0"/>
                <a:cs typeface="Arial" panose="020B0604020202020204" pitchFamily="34" charset="0"/>
              </a:rPr>
              <a:t>Girl Scouts?</a:t>
            </a:r>
          </a:p>
        </p:txBody>
      </p:sp>
      <p:sp>
        <p:nvSpPr>
          <p:cNvPr id="15" name="TextBox 14">
            <a:extLst>
              <a:ext uri="{FF2B5EF4-FFF2-40B4-BE49-F238E27FC236}">
                <a16:creationId xmlns:a16="http://schemas.microsoft.com/office/drawing/2014/main" id="{6620B12D-9FB6-224E-8148-B48B8395CEB6}"/>
              </a:ext>
            </a:extLst>
          </p:cNvPr>
          <p:cNvSpPr txBox="1"/>
          <p:nvPr/>
        </p:nvSpPr>
        <p:spPr>
          <a:xfrm>
            <a:off x="7401337" y="4468694"/>
            <a:ext cx="3352800" cy="1631216"/>
          </a:xfrm>
          <a:prstGeom prst="rect">
            <a:avLst/>
          </a:prstGeom>
          <a:noFill/>
        </p:spPr>
        <p:txBody>
          <a:bodyPr wrap="square" rtlCol="0">
            <a:spAutoFit/>
          </a:bodyPr>
          <a:lstStyle/>
          <a:p>
            <a:pPr algn="ctr"/>
            <a:r>
              <a:rPr lang="en-US" sz="2500" b="1" dirty="0">
                <a:solidFill>
                  <a:schemeClr val="bg1"/>
                </a:solidFill>
                <a:latin typeface="Arial" panose="020B0604020202020204" pitchFamily="34" charset="0"/>
                <a:cs typeface="Arial" panose="020B0604020202020204" pitchFamily="34" charset="0"/>
              </a:rPr>
              <a:t>What questions do you have about becoming a troop leader?</a:t>
            </a:r>
          </a:p>
        </p:txBody>
      </p:sp>
    </p:spTree>
    <p:extLst>
      <p:ext uri="{BB962C8B-B14F-4D97-AF65-F5344CB8AC3E}">
        <p14:creationId xmlns:p14="http://schemas.microsoft.com/office/powerpoint/2010/main" val="3589919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DED2D7-396B-467F-B858-677FBF032DD5}"/>
              </a:ext>
            </a:extLst>
          </p:cNvPr>
          <p:cNvPicPr>
            <a:picLocks noChangeAspect="1"/>
          </p:cNvPicPr>
          <p:nvPr/>
        </p:nvPicPr>
        <p:blipFill rotWithShape="1">
          <a:blip r:embed="rId4"/>
          <a:srcRect l="4292" r="4334" b="41666"/>
          <a:stretch/>
        </p:blipFill>
        <p:spPr>
          <a:xfrm>
            <a:off x="5705474" y="4352909"/>
            <a:ext cx="6486525" cy="2505091"/>
          </a:xfrm>
          <a:prstGeom prst="rect">
            <a:avLst/>
          </a:prstGeom>
        </p:spPr>
      </p:pic>
      <p:pic>
        <p:nvPicPr>
          <p:cNvPr id="8" name="Picture 7">
            <a:extLst>
              <a:ext uri="{FF2B5EF4-FFF2-40B4-BE49-F238E27FC236}">
                <a16:creationId xmlns:a16="http://schemas.microsoft.com/office/drawing/2014/main" id="{8846C6BF-773C-4525-8E88-C5FBBC2123D9}"/>
              </a:ext>
            </a:extLst>
          </p:cNvPr>
          <p:cNvPicPr>
            <a:picLocks noChangeAspect="1"/>
          </p:cNvPicPr>
          <p:nvPr/>
        </p:nvPicPr>
        <p:blipFill rotWithShape="1">
          <a:blip r:embed="rId5"/>
          <a:srcRect b="16124"/>
          <a:stretch/>
        </p:blipFill>
        <p:spPr>
          <a:xfrm>
            <a:off x="5708480" y="1805335"/>
            <a:ext cx="6483520" cy="2547574"/>
          </a:xfrm>
          <a:prstGeom prst="rect">
            <a:avLst/>
          </a:prstGeom>
        </p:spPr>
      </p:pic>
      <p:sp>
        <p:nvSpPr>
          <p:cNvPr id="14" name="Title 1">
            <a:extLst>
              <a:ext uri="{FF2B5EF4-FFF2-40B4-BE49-F238E27FC236}">
                <a16:creationId xmlns:a16="http://schemas.microsoft.com/office/drawing/2014/main" id="{1DD6D3E1-F0E7-7740-B3E7-3312D9C236CE}"/>
              </a:ext>
            </a:extLst>
          </p:cNvPr>
          <p:cNvSpPr>
            <a:spLocks noGrp="1"/>
          </p:cNvSpPr>
          <p:nvPr>
            <p:ph type="title"/>
          </p:nvPr>
        </p:nvSpPr>
        <p:spPr>
          <a:xfrm>
            <a:off x="1202919" y="284176"/>
            <a:ext cx="9784080" cy="1508760"/>
          </a:xfrm>
        </p:spPr>
        <p:txBody>
          <a:bodyPr>
            <a:normAutofit/>
          </a:bodyPr>
          <a:lstStyle/>
          <a:p>
            <a:r>
              <a:rPr lang="en-US" sz="3500" b="1" dirty="0"/>
              <a:t>What is the girl scout </a:t>
            </a:r>
            <a:br>
              <a:rPr lang="en-US" sz="3500" b="1" dirty="0"/>
            </a:br>
            <a:r>
              <a:rPr lang="en-US" sz="3500" b="1" dirty="0"/>
              <a:t>leadership experience?</a:t>
            </a:r>
          </a:p>
        </p:txBody>
      </p:sp>
      <p:sp>
        <p:nvSpPr>
          <p:cNvPr id="17" name="TextBox 16">
            <a:extLst>
              <a:ext uri="{FF2B5EF4-FFF2-40B4-BE49-F238E27FC236}">
                <a16:creationId xmlns:a16="http://schemas.microsoft.com/office/drawing/2014/main" id="{B0D6EC46-6DAC-0F42-BAAF-674917328B50}"/>
              </a:ext>
            </a:extLst>
          </p:cNvPr>
          <p:cNvSpPr txBox="1"/>
          <p:nvPr/>
        </p:nvSpPr>
        <p:spPr>
          <a:xfrm>
            <a:off x="676613" y="2208007"/>
            <a:ext cx="4889768" cy="5170646"/>
          </a:xfrm>
          <a:prstGeom prst="rect">
            <a:avLst/>
          </a:prstGeom>
          <a:noFill/>
          <a:ln>
            <a:noFill/>
          </a:ln>
          <a:effectLst>
            <a:softEdge rad="76200"/>
          </a:effectLst>
        </p:spPr>
        <p:txBody>
          <a:bodyPr wrap="square" rtlCol="0" anchor="t">
            <a:spAutoFit/>
          </a:bodyPr>
          <a:lstStyle/>
          <a:p>
            <a:pPr marL="285750" indent="-285750">
              <a:buFont typeface="Arial" panose="020B0604020202020204" pitchFamily="34" charset="0"/>
              <a:buChar char="•"/>
            </a:pPr>
            <a:r>
              <a:rPr lang="en-US" sz="2200" b="1" dirty="0">
                <a:latin typeface="Arial" panose="020B0604020202020204" pitchFamily="34" charset="0"/>
                <a:cs typeface="Arial" panose="020B0604020202020204" pitchFamily="34" charset="0"/>
              </a:rPr>
              <a:t>Girl Scouts offers hands-on leadership programming  in the areas of: </a:t>
            </a:r>
          </a:p>
          <a:p>
            <a:pPr marL="742950" lvl="1" indent="-285750">
              <a:buFont typeface="Arial" panose="020B0604020202020204" pitchFamily="34" charset="0"/>
              <a:buChar char="•"/>
            </a:pPr>
            <a:r>
              <a:rPr lang="en-US" sz="2200" b="1" dirty="0">
                <a:latin typeface="Arial" panose="020B0604020202020204" pitchFamily="34" charset="0"/>
                <a:cs typeface="Arial" panose="020B0604020202020204" pitchFamily="34" charset="0"/>
              </a:rPr>
              <a:t>Science, technology, engineering, &amp; math (STEM)</a:t>
            </a:r>
          </a:p>
          <a:p>
            <a:pPr marL="742950" lvl="1" indent="-285750">
              <a:buFont typeface="Arial" panose="020B0604020202020204" pitchFamily="34" charset="0"/>
              <a:buChar char="•"/>
            </a:pPr>
            <a:r>
              <a:rPr lang="en-US" sz="2200" b="1" dirty="0">
                <a:latin typeface="Arial" panose="020B0604020202020204" pitchFamily="34" charset="0"/>
                <a:cs typeface="Arial" panose="020B0604020202020204" pitchFamily="34" charset="0"/>
              </a:rPr>
              <a:t>Outdoors</a:t>
            </a:r>
          </a:p>
          <a:p>
            <a:pPr marL="742950" lvl="1" indent="-285750">
              <a:buFont typeface="Arial" panose="020B0604020202020204" pitchFamily="34" charset="0"/>
              <a:buChar char="•"/>
            </a:pPr>
            <a:r>
              <a:rPr lang="en-US" sz="2200" b="1" dirty="0">
                <a:latin typeface="Arial" panose="020B0604020202020204" pitchFamily="34" charset="0"/>
                <a:cs typeface="Arial" panose="020B0604020202020204" pitchFamily="34" charset="0"/>
              </a:rPr>
              <a:t>Life Skills</a:t>
            </a:r>
          </a:p>
          <a:p>
            <a:pPr marL="742950" lvl="1" indent="-285750">
              <a:buFont typeface="Arial" panose="020B0604020202020204" pitchFamily="34" charset="0"/>
              <a:buChar char="•"/>
            </a:pPr>
            <a:r>
              <a:rPr lang="en-US" sz="2200" b="1" dirty="0">
                <a:latin typeface="Arial" panose="020B0604020202020204" pitchFamily="34" charset="0"/>
                <a:cs typeface="Arial" panose="020B0604020202020204" pitchFamily="34" charset="0"/>
              </a:rPr>
              <a:t>Entrepreneurship</a:t>
            </a:r>
          </a:p>
          <a:p>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All badges, camps, and Girl Scout events are based on these core program areas.</a:t>
            </a:r>
          </a:p>
          <a:p>
            <a:pPr marL="285750" indent="-28575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9329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Girl Scout Colors">
      <a:dk1>
        <a:sysClr val="windowText" lastClr="000000"/>
      </a:dk1>
      <a:lt1>
        <a:sysClr val="window" lastClr="FFFFFF"/>
      </a:lt1>
      <a:dk2>
        <a:srgbClr val="00AE58"/>
      </a:dk2>
      <a:lt2>
        <a:srgbClr val="8ACC9C"/>
      </a:lt2>
      <a:accent1>
        <a:srgbClr val="00ABE6"/>
      </a:accent1>
      <a:accent2>
        <a:srgbClr val="854500"/>
      </a:accent2>
      <a:accent3>
        <a:srgbClr val="6E298D"/>
      </a:accent3>
      <a:accent4>
        <a:srgbClr val="EE3124"/>
      </a:accent4>
      <a:accent5>
        <a:srgbClr val="F37021"/>
      </a:accent5>
      <a:accent6>
        <a:srgbClr val="FAA61A"/>
      </a:accent6>
      <a:hlink>
        <a:srgbClr val="004E9A"/>
      </a:hlink>
      <a:folHlink>
        <a:srgbClr val="C7C8C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f9d4d86-da24-40ff-b933-6920c3ce6a67">
      <UserInfo>
        <DisplayName>Liana Michelfelder-Tessum</DisplayName>
        <AccountId>56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A5D5D7261D1245803266EC5E6249C1" ma:contentTypeVersion="" ma:contentTypeDescription="Create a new document." ma:contentTypeScope="" ma:versionID="9fa0fe153799aeaee6aa8ce9426518c0">
  <xsd:schema xmlns:xsd="http://www.w3.org/2001/XMLSchema" xmlns:xs="http://www.w3.org/2001/XMLSchema" xmlns:p="http://schemas.microsoft.com/office/2006/metadata/properties" xmlns:ns2="E4B3D919-85EC-4A06-B2C1-CFFF7529F709" xmlns:ns3="bf9d4d86-da24-40ff-b933-6920c3ce6a67" xmlns:ns4="e4b3d919-85ec-4a06-b2c1-cfff7529f709" targetNamespace="http://schemas.microsoft.com/office/2006/metadata/properties" ma:root="true" ma:fieldsID="f37e5490803d83d031a012c54f5322fb" ns2:_="" ns3:_="" ns4:_="">
    <xsd:import namespace="E4B3D919-85EC-4A06-B2C1-CFFF7529F709"/>
    <xsd:import namespace="bf9d4d86-da24-40ff-b933-6920c3ce6a67"/>
    <xsd:import namespace="e4b3d919-85ec-4a06-b2c1-cfff7529f70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B3D919-85EC-4A06-B2C1-CFFF7529F7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9d4d86-da24-40ff-b933-6920c3ce6a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b3d919-85ec-4a06-b2c1-cfff7529f709" elementFormDefault="qualified">
    <xsd:import namespace="http://schemas.microsoft.com/office/2006/documentManagement/types"/>
    <xsd:import namespace="http://schemas.microsoft.com/office/infopath/2007/PartnerControls"/>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4AC72D-A2E3-483D-9151-C7701AB2AA1B}">
  <ds:schemaRefs>
    <ds:schemaRef ds:uri="http://purl.org/dc/elements/1.1/"/>
    <ds:schemaRef ds:uri="http://schemas.openxmlformats.org/package/2006/metadata/core-properties"/>
    <ds:schemaRef ds:uri="http://www.w3.org/XML/1998/namespace"/>
    <ds:schemaRef ds:uri="http://schemas.microsoft.com/office/2006/documentManagement/types"/>
    <ds:schemaRef ds:uri="http://purl.org/dc/dcmitype/"/>
    <ds:schemaRef ds:uri="http://purl.org/dc/terms/"/>
    <ds:schemaRef ds:uri="bf9d4d86-da24-40ff-b933-6920c3ce6a67"/>
    <ds:schemaRef ds:uri="e4b3d919-85ec-4a06-b2c1-cfff7529f709"/>
    <ds:schemaRef ds:uri="http://schemas.microsoft.com/office/infopath/2007/PartnerControls"/>
    <ds:schemaRef ds:uri="E4B3D919-85EC-4A06-B2C1-CFFF7529F709"/>
    <ds:schemaRef ds:uri="http://schemas.microsoft.com/office/2006/metadata/properties"/>
  </ds:schemaRefs>
</ds:datastoreItem>
</file>

<file path=customXml/itemProps2.xml><?xml version="1.0" encoding="utf-8"?>
<ds:datastoreItem xmlns:ds="http://schemas.openxmlformats.org/officeDocument/2006/customXml" ds:itemID="{F383B10A-A00E-4401-B85F-89CD912AFD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B3D919-85EC-4A06-B2C1-CFFF7529F709"/>
    <ds:schemaRef ds:uri="bf9d4d86-da24-40ff-b933-6920c3ce6a67"/>
    <ds:schemaRef ds:uri="e4b3d919-85ec-4a06-b2c1-cfff7529f7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AA22D9-EE95-4E5B-92E0-8FD78D6F9B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TM03090430[[fn=Banded]]</Template>
  <TotalTime>270</TotalTime>
  <Words>1571</Words>
  <Application>Microsoft Macintosh PowerPoint</Application>
  <PresentationFormat>Widescreen</PresentationFormat>
  <Paragraphs>173</Paragraphs>
  <Slides>14</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Wingdings</vt:lpstr>
      <vt:lpstr>Banded</vt:lpstr>
      <vt:lpstr>WELCOME</vt:lpstr>
      <vt:lpstr>AGENDA</vt:lpstr>
      <vt:lpstr>What brought you  to this event?</vt:lpstr>
      <vt:lpstr>PROGRAM IMPACT</vt:lpstr>
      <vt:lpstr>PowerPoint Presentation</vt:lpstr>
      <vt:lpstr>Let’s share!</vt:lpstr>
      <vt:lpstr>ACTIVITY TIME!</vt:lpstr>
      <vt:lpstr>PowerPoint Presentation</vt:lpstr>
      <vt:lpstr>What is the girl scout  leadership experience?</vt:lpstr>
      <vt:lpstr>What will she gain?</vt:lpstr>
      <vt:lpstr>What does a troop leader do?</vt:lpstr>
      <vt:lpstr>Membership basics</vt:lpstr>
      <vt:lpstr>Forming troops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Amanda O'Halloran</dc:creator>
  <cp:lastModifiedBy>Choua Vang</cp:lastModifiedBy>
  <cp:revision>35</cp:revision>
  <dcterms:created xsi:type="dcterms:W3CDTF">2019-07-19T14:17:52Z</dcterms:created>
  <dcterms:modified xsi:type="dcterms:W3CDTF">2019-09-06T19:08:16Z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0x010100F4A5D5D7261D1245803266EC5E6249C1</vt:lpwstr>
  </property>
</Properties>
</file>